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3"/>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50" d="100"/>
          <a:sy n="50" d="100"/>
        </p:scale>
        <p:origin x="-104" y="9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eg>
</file>

<file path=ppt/media/image2.png>
</file>

<file path=ppt/media/image3.jpe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823" name="页眉占位符 1"/>
          <p:cNvSpPr>
            <a:spLocks noGrp="1"/>
          </p:cNvSpPr>
          <p:nvPr>
            <p:ph type="hdr" sz="quarter"/>
          </p:nvPr>
        </p:nvSpPr>
        <p:spPr>
          <a:xfrm>
            <a:off x="0" y="0"/>
            <a:ext cx="3188595" cy="574719"/>
          </a:xfrm>
          <a:prstGeom prst="rect">
            <a:avLst/>
          </a:prstGeom>
        </p:spPr>
        <p:txBody>
          <a:bodyPr vert="horz" lIns="91440" tIns="45720" rIns="91440" bIns="45720" rtlCol="0"/>
          <a:lstStyle>
            <a:lvl1pPr algn="l">
              <a:defRPr sz="1200"/>
            </a:lvl1pPr>
          </a:lstStyle>
          <a:p>
            <a:endParaRPr lang="zh-CN" altLang="en-US"/>
          </a:p>
        </p:txBody>
      </p:sp>
      <p:sp>
        <p:nvSpPr>
          <p:cNvPr id="1048824" name="日期占位符 2"/>
          <p:cNvSpPr>
            <a:spLocks noGrp="1"/>
          </p:cNvSpPr>
          <p:nvPr>
            <p:ph type="dt" idx="1"/>
          </p:nvPr>
        </p:nvSpPr>
        <p:spPr>
          <a:xfrm>
            <a:off x="4167998" y="0"/>
            <a:ext cx="3188595" cy="574719"/>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2021/12/2</a:t>
            </a:fld>
            <a:endParaRPr lang="zh-CN" altLang="en-US"/>
          </a:p>
        </p:txBody>
      </p:sp>
      <p:sp>
        <p:nvSpPr>
          <p:cNvPr id="1048825" name="幻灯片图像占位符 3"/>
          <p:cNvSpPr>
            <a:spLocks noGrp="1" noRot="1" noChangeAspect="1"/>
          </p:cNvSpPr>
          <p:nvPr>
            <p:ph type="sldImg" idx="2"/>
          </p:nvPr>
        </p:nvSpPr>
        <p:spPr>
          <a:xfrm>
            <a:off x="242770" y="1431824"/>
            <a:ext cx="6872756" cy="3865925"/>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8826" name="备注占位符 4"/>
          <p:cNvSpPr>
            <a:spLocks noGrp="1"/>
          </p:cNvSpPr>
          <p:nvPr>
            <p:ph type="body" sz="quarter" idx="3"/>
          </p:nvPr>
        </p:nvSpPr>
        <p:spPr>
          <a:xfrm>
            <a:off x="735830" y="5512523"/>
            <a:ext cx="5886637" cy="4510246"/>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827" name="页脚占位符 5"/>
          <p:cNvSpPr>
            <a:spLocks noGrp="1"/>
          </p:cNvSpPr>
          <p:nvPr>
            <p:ph type="ftr" sz="quarter" idx="4"/>
          </p:nvPr>
        </p:nvSpPr>
        <p:spPr>
          <a:xfrm>
            <a:off x="0" y="10879875"/>
            <a:ext cx="3188595" cy="574718"/>
          </a:xfrm>
          <a:prstGeom prst="rect">
            <a:avLst/>
          </a:prstGeom>
        </p:spPr>
        <p:txBody>
          <a:bodyPr vert="horz" lIns="91440" tIns="45720" rIns="91440" bIns="45720" rtlCol="0" anchor="b"/>
          <a:lstStyle>
            <a:lvl1pPr algn="l">
              <a:defRPr sz="1200"/>
            </a:lvl1pPr>
          </a:lstStyle>
          <a:p>
            <a:endParaRPr lang="zh-CN" altLang="en-US"/>
          </a:p>
        </p:txBody>
      </p:sp>
      <p:sp>
        <p:nvSpPr>
          <p:cNvPr id="1048828" name="灯片编号占位符 6"/>
          <p:cNvSpPr>
            <a:spLocks noGrp="1"/>
          </p:cNvSpPr>
          <p:nvPr>
            <p:ph type="sldNum" sz="quarter" idx="5"/>
          </p:nvPr>
        </p:nvSpPr>
        <p:spPr>
          <a:xfrm>
            <a:off x="4167998" y="10879875"/>
            <a:ext cx="3188595" cy="574718"/>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048750" name="Rectangle 7"/>
          <p:cNvSpPr txBox="1">
            <a:spLocks noGrp="1"/>
          </p:cNvSpPr>
          <p:nvPr/>
        </p:nvSpPr>
        <p:spPr>
          <a:xfrm>
            <a:off x="3884613" y="8685213"/>
            <a:ext cx="2971800" cy="457200"/>
          </a:xfrm>
          <a:prstGeom prst="rect">
            <a:avLst/>
          </a:prstGeom>
          <a:noFill/>
          <a:ln w="9525">
            <a:noFill/>
          </a:ln>
        </p:spPr>
        <p:txBody>
          <a:bodyPr anchor="b"/>
          <a:lstStyle/>
          <a:p>
            <a:pPr lvl="0" algn="r" eaLnBrk="1" hangingPunct="1">
              <a:buNone/>
            </a:pPr>
            <a:fld id="{9A0DB2DC-4C9A-4742-B13C-FB6460FD3503}" type="slidenum">
              <a:rPr lang="zh-CN" altLang="en-US" sz="1200" dirty="0"/>
              <a:t>38</a:t>
            </a:fld>
            <a:endParaRPr lang="zh-CN" altLang="en-US" sz="1200" dirty="0"/>
          </a:p>
        </p:txBody>
      </p:sp>
      <p:sp>
        <p:nvSpPr>
          <p:cNvPr id="1048751" name="幻灯片图像占位符 1"/>
          <p:cNvSpPr>
            <a:spLocks noGrp="1" noRot="1" noChangeAspect="1" noTextEdit="1"/>
          </p:cNvSpPr>
          <p:nvPr>
            <p:ph type="sldImg"/>
          </p:nvPr>
        </p:nvSpPr>
        <p:spPr>
          <a:ln>
            <a:solidFill>
              <a:srgbClr val="000000">
                <a:alpha val="100000"/>
              </a:srgbClr>
            </a:solidFill>
            <a:miter lim="800000"/>
          </a:ln>
        </p:spPr>
      </p:sp>
      <p:sp>
        <p:nvSpPr>
          <p:cNvPr id="1048752" name="备注占位符 2"/>
          <p:cNvSpPr>
            <a:spLocks noGrp="1"/>
          </p:cNvSpPr>
          <p:nvPr>
            <p:ph type="body" idx="1"/>
          </p:nvPr>
        </p:nvSpPr>
        <p:spPr>
          <a:noFill/>
          <a:ln>
            <a:noFill/>
          </a:ln>
        </p:spPr>
        <p:txBody>
          <a:bodyPr wrap="square" lIns="91440" tIns="45720" rIns="91440" bIns="45720" anchor="t"/>
          <a:lstStyle/>
          <a:p>
            <a:pPr lvl="0" defTabSz="914400" eaLnBrk="1" hangingPunct="1">
              <a:spcBef>
                <a:spcPct val="0"/>
              </a:spcBef>
            </a:pPr>
            <a:r>
              <a:rPr lang="zh-CN" altLang="en-US" dirty="0">
                <a:ea typeface="宋体" panose="02010600030101010101" pitchFamily="2" charset="-122"/>
              </a:rPr>
              <a:t>治疗慢性胃炎需要提高防御因子和降低攻击因子以使胃黏膜恢复攻防平衡的状态。</a:t>
            </a:r>
          </a:p>
          <a:p>
            <a:pPr lvl="0" defTabSz="914400" eaLnBrk="1" hangingPunct="1">
              <a:spcBef>
                <a:spcPct val="0"/>
              </a:spcBef>
            </a:pPr>
            <a:r>
              <a:rPr lang="zh-CN" altLang="en-US" dirty="0">
                <a:ea typeface="宋体" panose="02010600030101010101" pitchFamily="2" charset="-122"/>
              </a:rPr>
              <a:t>提升防御因子的药物有前列腺素衍生物，硫糖铝等胃黏膜保护剂，还有膜固思达（瑞巴派特）片。</a:t>
            </a:r>
          </a:p>
          <a:p>
            <a:pPr lvl="0" defTabSz="914400" eaLnBrk="1" hangingPunct="1">
              <a:spcBef>
                <a:spcPct val="0"/>
              </a:spcBef>
            </a:pPr>
            <a:r>
              <a:rPr lang="zh-CN" altLang="en-US" dirty="0">
                <a:ea typeface="宋体" panose="02010600030101010101" pitchFamily="2" charset="-122"/>
              </a:rPr>
              <a:t>降低攻击因子的治疗有抗酸治疗，</a:t>
            </a:r>
            <a:r>
              <a:rPr lang="en-US" altLang="zh-CN" dirty="0">
                <a:ea typeface="宋体" panose="02010600030101010101" pitchFamily="2" charset="-122"/>
              </a:rPr>
              <a:t>Hp</a:t>
            </a:r>
            <a:r>
              <a:rPr lang="zh-CN" altLang="en-US" dirty="0">
                <a:ea typeface="宋体" panose="02010600030101010101" pitchFamily="2" charset="-122"/>
              </a:rPr>
              <a:t>根除治疗。因为膜固思达在胃黏膜保护剂中独具抗炎作用和清除自由基作用，也可降低攻击因子对胃粘膜的损伤。</a:t>
            </a:r>
          </a:p>
        </p:txBody>
      </p:sp>
      <p:sp>
        <p:nvSpPr>
          <p:cNvPr id="1048753" name="灯片编号占位符 3"/>
          <p:cNvSpPr txBox="1">
            <a:spLocks noGrp="1"/>
          </p:cNvSpPr>
          <p:nvPr/>
        </p:nvSpPr>
        <p:spPr>
          <a:xfrm>
            <a:off x="3884613" y="8685213"/>
            <a:ext cx="2971800" cy="457200"/>
          </a:xfrm>
          <a:prstGeom prst="rect">
            <a:avLst/>
          </a:prstGeom>
          <a:noFill/>
          <a:ln w="9525">
            <a:noFill/>
          </a:ln>
        </p:spPr>
        <p:txBody>
          <a:bodyPr anchor="b"/>
          <a:lstStyle/>
          <a:p>
            <a:pPr lvl="0" algn="r" eaLnBrk="1" hangingPunct="1">
              <a:buNone/>
            </a:pPr>
            <a:fld id="{9A0DB2DC-4C9A-4742-B13C-FB6460FD3503}" type="slidenum">
              <a:rPr lang="zh-CN" altLang="en-US" sz="1200" dirty="0">
                <a:latin typeface="Calibri" panose="020F0502020204030204" charset="0"/>
                <a:ea typeface="Malgun Gothic" panose="020B0503020000020004" pitchFamily="34" charset="-127"/>
              </a:rPr>
              <a:t>38</a:t>
            </a:fld>
            <a:endParaRPr lang="zh-CN" altLang="en-US" sz="1200" dirty="0">
              <a:latin typeface="Calibri" panose="020F0502020204030204" charset="0"/>
              <a:ea typeface="Malgun Gothic" panose="020B0503020000020004" pitchFamily="34" charset="-127"/>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1"/>
        </a:solidFill>
        <a:effectLst/>
      </p:bgPr>
    </p:bg>
    <p:spTree>
      <p:nvGrpSpPr>
        <p:cNvPr id="1" name=""/>
        <p:cNvGrpSpPr/>
        <p:nvPr/>
      </p:nvGrpSpPr>
      <p:grpSpPr>
        <a:xfrm>
          <a:off x="0" y="0"/>
          <a:ext cx="0" cy="0"/>
          <a:chOff x="0" y="0"/>
          <a:chExt cx="0" cy="0"/>
        </a:xfrm>
      </p:grpSpPr>
      <p:grpSp>
        <p:nvGrpSpPr>
          <p:cNvPr id="28" name="Group 344"/>
          <p:cNvGrpSpPr/>
          <p:nvPr/>
        </p:nvGrpSpPr>
        <p:grpSpPr>
          <a:xfrm>
            <a:off x="0" y="0"/>
            <a:ext cx="12956117" cy="7229475"/>
            <a:chOff x="0" y="0"/>
            <a:chExt cx="6631" cy="4554"/>
          </a:xfrm>
        </p:grpSpPr>
        <p:sp>
          <p:nvSpPr>
            <p:cNvPr id="1048597" name="Freeform 317"/>
            <p:cNvSpPr/>
            <p:nvPr/>
          </p:nvSpPr>
          <p:spPr bwMode="auto">
            <a:xfrm>
              <a:off x="469" y="176"/>
              <a:ext cx="1710" cy="256"/>
            </a:xfrm>
            <a:custGeom>
              <a:avLst/>
              <a:gdLst>
                <a:gd name="T0" fmla="*/ 0 w 1710"/>
                <a:gd name="T1" fmla="*/ 0 h 216"/>
                <a:gd name="T2" fmla="*/ 1710 w 1710"/>
                <a:gd name="T3" fmla="*/ 0 h 216"/>
                <a:gd name="T4" fmla="*/ 1710 w 1710"/>
                <a:gd name="T5" fmla="*/ 143 h 216"/>
                <a:gd name="T6" fmla="*/ 0 w 1710"/>
                <a:gd name="T7" fmla="*/ 143 h 2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10" h="216">
                  <a:moveTo>
                    <a:pt x="0" y="0"/>
                  </a:moveTo>
                  <a:lnTo>
                    <a:pt x="1710" y="0"/>
                  </a:lnTo>
                  <a:lnTo>
                    <a:pt x="1710" y="216"/>
                  </a:lnTo>
                  <a:lnTo>
                    <a:pt x="0" y="216"/>
                  </a:lnTo>
                </a:path>
              </a:pathLst>
            </a:cu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grpSp>
          <p:nvGrpSpPr>
            <p:cNvPr id="29" name="Group 343"/>
            <p:cNvGrpSpPr/>
            <p:nvPr userDrawn="1"/>
          </p:nvGrpSpPr>
          <p:grpSpPr>
            <a:xfrm>
              <a:off x="0" y="0"/>
              <a:ext cx="6631" cy="4554"/>
              <a:chOff x="0" y="0"/>
              <a:chExt cx="6631" cy="4554"/>
            </a:xfrm>
          </p:grpSpPr>
          <p:sp>
            <p:nvSpPr>
              <p:cNvPr id="1048598" name="Line 316"/>
              <p:cNvSpPr>
                <a:spLocks noChangeShapeType="1"/>
              </p:cNvSpPr>
              <p:nvPr/>
            </p:nvSpPr>
            <p:spPr bwMode="auto">
              <a:xfrm>
                <a:off x="471" y="0"/>
                <a:ext cx="0" cy="4324"/>
              </a:xfrm>
              <a:prstGeom prst="line">
                <a:avLst/>
              </a:prstGeom>
              <a:noFill/>
              <a:ln>
                <a:noFill/>
              </a:ln>
              <a:effectLst/>
            </p:spPr>
            <p:txBody>
              <a:bodyPr wrap="none"/>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99" name="Line 318"/>
              <p:cNvSpPr>
                <a:spLocks noChangeShapeType="1"/>
              </p:cNvSpPr>
              <p:nvPr/>
            </p:nvSpPr>
            <p:spPr bwMode="auto">
              <a:xfrm flipH="1">
                <a:off x="0" y="4298"/>
                <a:ext cx="6240" cy="256"/>
              </a:xfrm>
              <a:prstGeom prst="line">
                <a:avLst/>
              </a:pr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00" name="Line 319"/>
              <p:cNvSpPr>
                <a:spLocks noChangeShapeType="1"/>
              </p:cNvSpPr>
              <p:nvPr/>
            </p:nvSpPr>
            <p:spPr bwMode="auto">
              <a:xfrm>
                <a:off x="3088" y="659"/>
                <a:ext cx="65" cy="256"/>
              </a:xfrm>
              <a:prstGeom prst="line">
                <a:avLst/>
              </a:prstGeom>
              <a:noFill/>
              <a:ln>
                <a:noFill/>
              </a:ln>
              <a:effectLst/>
            </p:spPr>
            <p:txBody>
              <a:bodyPr wrap="none"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01" name="Line 320"/>
              <p:cNvSpPr>
                <a:spLocks noChangeShapeType="1"/>
              </p:cNvSpPr>
              <p:nvPr/>
            </p:nvSpPr>
            <p:spPr bwMode="auto">
              <a:xfrm>
                <a:off x="3088" y="1248"/>
                <a:ext cx="65" cy="256"/>
              </a:xfrm>
              <a:prstGeom prst="line">
                <a:avLst/>
              </a:prstGeom>
              <a:noFill/>
              <a:ln>
                <a:noFill/>
              </a:ln>
              <a:effectLst/>
            </p:spPr>
            <p:txBody>
              <a:bodyPr wrap="none"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02" name="Line 321"/>
              <p:cNvSpPr>
                <a:spLocks noChangeShapeType="1"/>
              </p:cNvSpPr>
              <p:nvPr/>
            </p:nvSpPr>
            <p:spPr bwMode="auto">
              <a:xfrm>
                <a:off x="3088" y="4041"/>
                <a:ext cx="65" cy="256"/>
              </a:xfrm>
              <a:prstGeom prst="line">
                <a:avLst/>
              </a:prstGeom>
              <a:noFill/>
              <a:ln>
                <a:noFill/>
              </a:ln>
              <a:effectLst/>
            </p:spPr>
            <p:txBody>
              <a:bodyPr wrap="none"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03" name="Line 322"/>
              <p:cNvSpPr>
                <a:spLocks noChangeShapeType="1"/>
              </p:cNvSpPr>
              <p:nvPr/>
            </p:nvSpPr>
            <p:spPr bwMode="auto">
              <a:xfrm>
                <a:off x="5808" y="4"/>
                <a:ext cx="65" cy="256"/>
              </a:xfrm>
              <a:prstGeom prst="line">
                <a:avLst/>
              </a:prstGeom>
              <a:noFill/>
              <a:ln>
                <a:noFill/>
              </a:ln>
              <a:effectLst/>
            </p:spPr>
            <p:txBody>
              <a:bodyPr wrap="none"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04" name="Line 323"/>
              <p:cNvSpPr>
                <a:spLocks noChangeShapeType="1"/>
              </p:cNvSpPr>
              <p:nvPr/>
            </p:nvSpPr>
            <p:spPr bwMode="auto">
              <a:xfrm>
                <a:off x="4888" y="4"/>
                <a:ext cx="0" cy="256"/>
              </a:xfrm>
              <a:prstGeom prst="line">
                <a:avLst/>
              </a:pr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05" name="Line 324"/>
              <p:cNvSpPr>
                <a:spLocks noChangeShapeType="1"/>
              </p:cNvSpPr>
              <p:nvPr/>
            </p:nvSpPr>
            <p:spPr bwMode="auto">
              <a:xfrm flipH="1">
                <a:off x="0" y="176"/>
                <a:ext cx="6240" cy="256"/>
              </a:xfrm>
              <a:prstGeom prst="line">
                <a:avLst/>
              </a:pr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06" name="Line 325"/>
              <p:cNvSpPr>
                <a:spLocks noChangeShapeType="1"/>
              </p:cNvSpPr>
              <p:nvPr/>
            </p:nvSpPr>
            <p:spPr bwMode="auto">
              <a:xfrm flipH="1">
                <a:off x="0" y="348"/>
                <a:ext cx="6240" cy="256"/>
              </a:xfrm>
              <a:prstGeom prst="line">
                <a:avLst/>
              </a:pr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07" name="Line 326"/>
              <p:cNvSpPr>
                <a:spLocks noChangeShapeType="1"/>
              </p:cNvSpPr>
              <p:nvPr/>
            </p:nvSpPr>
            <p:spPr bwMode="auto">
              <a:xfrm>
                <a:off x="5132" y="4"/>
                <a:ext cx="0" cy="256"/>
              </a:xfrm>
              <a:prstGeom prst="line">
                <a:avLst/>
              </a:pr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08" name="Rectangle 327"/>
              <p:cNvSpPr>
                <a:spLocks noChangeArrowheads="1"/>
              </p:cNvSpPr>
              <p:nvPr/>
            </p:nvSpPr>
            <p:spPr bwMode="auto">
              <a:xfrm>
                <a:off x="6382" y="27"/>
                <a:ext cx="249" cy="151"/>
              </a:xfrm>
              <a:prstGeom prst="rect">
                <a:avLst/>
              </a:prstGeom>
              <a:solidFill>
                <a:schemeClr val="bg1"/>
              </a:solidFill>
              <a:ln>
                <a:noFill/>
              </a:ln>
              <a:effectLst/>
            </p:spPr>
            <p:txBody>
              <a:bodyPr lIns="0" tIns="0" rIns="0" bIns="0" anchor="ctr">
                <a:spAutoFit/>
              </a:bodyPr>
              <a:lstStyle>
                <a:lvl1pPr>
                  <a:defRPr sz="1300" b="1">
                    <a:solidFill>
                      <a:srgbClr val="000000"/>
                    </a:solidFill>
                    <a:latin typeface="Arial" panose="020B0604020202020204" pitchFamily="34" charset="0"/>
                    <a:ea typeface="宋体" panose="02010600030101010101" pitchFamily="2" charset="-122"/>
                  </a:defRPr>
                </a:lvl1pPr>
                <a:lvl2pPr marL="742950" indent="-285750">
                  <a:defRPr sz="1300" b="1">
                    <a:solidFill>
                      <a:srgbClr val="000000"/>
                    </a:solidFill>
                    <a:latin typeface="Arial" panose="020B0604020202020204" pitchFamily="34" charset="0"/>
                    <a:ea typeface="宋体" panose="02010600030101010101" pitchFamily="2" charset="-122"/>
                  </a:defRPr>
                </a:lvl2pPr>
                <a:lvl3pPr marL="1143000" indent="-228600">
                  <a:defRPr sz="1300" b="1">
                    <a:solidFill>
                      <a:srgbClr val="000000"/>
                    </a:solidFill>
                    <a:latin typeface="Arial" panose="020B0604020202020204" pitchFamily="34" charset="0"/>
                    <a:ea typeface="宋体" panose="02010600030101010101" pitchFamily="2" charset="-122"/>
                  </a:defRPr>
                </a:lvl3pPr>
                <a:lvl4pPr marL="1600200" indent="-228600">
                  <a:defRPr sz="1300" b="1">
                    <a:solidFill>
                      <a:srgbClr val="000000"/>
                    </a:solidFill>
                    <a:latin typeface="Arial" panose="020B0604020202020204" pitchFamily="34" charset="0"/>
                    <a:ea typeface="宋体" panose="02010600030101010101" pitchFamily="2" charset="-122"/>
                  </a:defRPr>
                </a:lvl4pPr>
                <a:lvl5pPr marL="2057400" indent="-228600">
                  <a:defRPr sz="13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13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13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13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1300" b="1">
                    <a:solidFill>
                      <a:srgbClr val="0000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1200" b="1" i="0" u="none" strike="noStrike" kern="1200" cap="none" spc="0" normalizeH="0" baseline="0" noProof="0">
                  <a:ln>
                    <a:noFill/>
                  </a:ln>
                  <a:solidFill>
                    <a:srgbClr val="000000"/>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endParaRPr>
              </a:p>
            </p:txBody>
          </p:sp>
          <p:sp>
            <p:nvSpPr>
              <p:cNvPr id="1048609" name="Line 336"/>
              <p:cNvSpPr>
                <a:spLocks noChangeShapeType="1"/>
              </p:cNvSpPr>
              <p:nvPr/>
            </p:nvSpPr>
            <p:spPr bwMode="auto">
              <a:xfrm>
                <a:off x="849" y="111"/>
                <a:ext cx="0" cy="256"/>
              </a:xfrm>
              <a:prstGeom prst="line">
                <a:avLst/>
              </a:prstGeom>
              <a:noFill/>
              <a:ln>
                <a:noFill/>
              </a:ln>
              <a:effectLst/>
            </p:spPr>
            <p:txBody>
              <a:bodyPr lIns="0" tIns="0" rIns="0" bIns="0" anchor="ctr">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grpSp>
      </p:grpSp>
      <p:sp>
        <p:nvSpPr>
          <p:cNvPr id="1048610" name="Line 332"/>
          <p:cNvSpPr>
            <a:spLocks noChangeShapeType="1"/>
          </p:cNvSpPr>
          <p:nvPr/>
        </p:nvSpPr>
        <p:spPr bwMode="auto">
          <a:xfrm>
            <a:off x="11345333" y="6593205"/>
            <a:ext cx="127000" cy="405765"/>
          </a:xfrm>
          <a:prstGeom prst="line">
            <a:avLst/>
          </a:prstGeom>
          <a:noFill/>
          <a:ln w="9525">
            <a:solidFill>
              <a:srgbClr val="172F37"/>
            </a:solidFill>
            <a:round/>
          </a:ln>
          <a:effectLst/>
        </p:spPr>
        <p:txBody>
          <a:bodyPr wrap="none" lIns="0" tIns="0" rIns="0" bIns="0" anchor="ctr">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11" name="Line 281"/>
          <p:cNvSpPr>
            <a:spLocks noChangeShapeType="1"/>
          </p:cNvSpPr>
          <p:nvPr/>
        </p:nvSpPr>
        <p:spPr bwMode="auto">
          <a:xfrm>
            <a:off x="0" y="762000"/>
            <a:ext cx="12192000" cy="0"/>
          </a:xfrm>
          <a:prstGeom prst="line">
            <a:avLst/>
          </a:prstGeom>
          <a:noFill/>
          <a:ln w="9525">
            <a:solidFill>
              <a:srgbClr val="172F37"/>
            </a:solidFill>
            <a:round/>
          </a:ln>
          <a:effectLst/>
        </p:spPr>
        <p:txBody>
          <a:bodyPr wrap="none" lIns="0" tIns="0" rIns="0" bIns="0" anchor="ct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pic>
        <p:nvPicPr>
          <p:cNvPr id="2097153" name="图片 41"/>
          <p:cNvPicPr>
            <a:picLocks noChangeAspect="1"/>
          </p:cNvPicPr>
          <p:nvPr/>
        </p:nvPicPr>
        <p:blipFill>
          <a:blip r:embed="rId2"/>
          <a:stretch>
            <a:fillRect/>
          </a:stretch>
        </p:blipFill>
        <p:spPr>
          <a:xfrm>
            <a:off x="10068984" y="244475"/>
            <a:ext cx="1170516" cy="388938"/>
          </a:xfrm>
          <a:prstGeom prst="rect">
            <a:avLst/>
          </a:prstGeom>
          <a:noFill/>
          <a:ln w="9525">
            <a:noFill/>
          </a:ln>
        </p:spPr>
      </p:pic>
      <p:sp>
        <p:nvSpPr>
          <p:cNvPr id="1048612" name="Rectangle 55"/>
          <p:cNvSpPr>
            <a:spLocks noGrp="1" noChangeArrowheads="1"/>
          </p:cNvSpPr>
          <p:nvPr>
            <p:ph type="ctrTitle"/>
          </p:nvPr>
        </p:nvSpPr>
        <p:spPr>
          <a:xfrm>
            <a:off x="922216" y="1931988"/>
            <a:ext cx="9525000" cy="277512"/>
          </a:xfrm>
        </p:spPr>
        <p:txBody>
          <a:bodyPr>
            <a:spAutoFit/>
          </a:bodyPr>
          <a:lstStyle>
            <a:lvl1pPr>
              <a:tabLst>
                <a:tab pos="527050" algn="l"/>
              </a:tabLst>
            </a:lvl1pPr>
          </a:lstStyle>
          <a:p>
            <a:pPr lvl="0"/>
            <a:r>
              <a:rPr lang="zh-CN" altLang="en-US" noProof="0"/>
              <a:t>单击此处编辑母版标题样式</a:t>
            </a:r>
            <a:endParaRPr lang="de-DE" altLang="de-DE" noProof="0"/>
          </a:p>
        </p:txBody>
      </p:sp>
      <p:sp>
        <p:nvSpPr>
          <p:cNvPr id="1048613" name="Rectangle 77"/>
          <p:cNvSpPr>
            <a:spLocks noGrp="1" noChangeArrowheads="1"/>
          </p:cNvSpPr>
          <p:nvPr>
            <p:ph type="subTitle" sz="quarter" idx="1"/>
          </p:nvPr>
        </p:nvSpPr>
        <p:spPr>
          <a:xfrm>
            <a:off x="5267569" y="7022244"/>
            <a:ext cx="1750647" cy="255711"/>
          </a:xfrm>
        </p:spPr>
        <p:txBody>
          <a:bodyPr anchor="ctr"/>
          <a:lstStyle>
            <a:lvl1pPr algn="ctr">
              <a:defRPr sz="830" b="0"/>
            </a:lvl1pPr>
          </a:lstStyle>
          <a:p>
            <a:pPr lvl="0"/>
            <a:r>
              <a:rPr lang="zh-CN" altLang="en-US" noProof="0"/>
              <a:t>单击此处编辑母版副标题样式</a:t>
            </a:r>
            <a:endParaRPr lang="de-DE" altLang="de-DE" noProof="0"/>
          </a:p>
        </p:txBody>
      </p:sp>
      <p:sp>
        <p:nvSpPr>
          <p:cNvPr id="1048614" name="Rectangle 340"/>
          <p:cNvSpPr>
            <a:spLocks noGrp="1" noChangeArrowheads="1"/>
          </p:cNvSpPr>
          <p:nvPr>
            <p:ph type="sldNum" sz="quarter" idx="4"/>
          </p:nvPr>
        </p:nvSpPr>
        <p:spPr bwMode="auto">
          <a:xfrm>
            <a:off x="11552767" y="6705600"/>
            <a:ext cx="190500" cy="128588"/>
          </a:xfrm>
          <a:prstGeom prst="rect">
            <a:avLst/>
          </a:prstGeom>
        </p:spPr>
        <p:txBody>
          <a:bodyPr vert="horz" wrap="square" lIns="0" tIns="0" rIns="0" bIns="0" numCol="1" anchor="t" anchorCtr="0" compatLnSpc="1"/>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8E40B1E1-4FFE-4968-B8B4-FBAFA0EDDE63}"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15" name="Rectangle 334"/>
          <p:cNvSpPr>
            <a:spLocks noGrp="1" noChangeArrowheads="1"/>
          </p:cNvSpPr>
          <p:nvPr>
            <p:ph type="ftr" sz="quarter" idx="3"/>
          </p:nvPr>
        </p:nvSpPr>
        <p:spPr bwMode="auto">
          <a:xfrm>
            <a:off x="6999817" y="6705600"/>
            <a:ext cx="4265084" cy="130175"/>
          </a:xfrm>
          <a:prstGeom prst="rect">
            <a:avLst/>
          </a:prstGeom>
        </p:spPr>
        <p:txBody>
          <a:bodyPr vert="horz" wrap="square" lIns="0" tIns="0" rIns="0" bIns="0" numCol="1" anchor="t" anchorCtr="0" compatLnSpc="1">
            <a:spAutoFit/>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16" name="Rectangle 335"/>
          <p:cNvSpPr>
            <a:spLocks noGrp="1" noChangeArrowheads="1"/>
          </p:cNvSpPr>
          <p:nvPr>
            <p:ph type="dt" sz="half" idx="2"/>
          </p:nvPr>
        </p:nvSpPr>
        <p:spPr bwMode="auto">
          <a:xfrm>
            <a:off x="8136467" y="6564313"/>
            <a:ext cx="3128433" cy="166688"/>
          </a:xfrm>
          <a:prstGeom prst="rect">
            <a:avLst/>
          </a:prstGeom>
        </p:spPr>
        <p:txBody>
          <a:bodyPr vert="horz" wrap="square" lIns="0" tIns="0" rIns="0" bIns="0" numCol="1" anchor="t" anchorCtr="0" compatLnSpc="1">
            <a:spAutoFit/>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8818" name="标题 1"/>
          <p:cNvSpPr>
            <a:spLocks noGrp="1"/>
          </p:cNvSpPr>
          <p:nvPr>
            <p:ph type="title"/>
          </p:nvPr>
        </p:nvSpPr>
        <p:spPr/>
        <p:txBody>
          <a:bodyPr/>
          <a:lstStyle/>
          <a:p>
            <a:r>
              <a:rPr lang="zh-CN" altLang="en-US"/>
              <a:t>单击此处编辑母版标题样式</a:t>
            </a:r>
          </a:p>
        </p:txBody>
      </p:sp>
      <p:sp>
        <p:nvSpPr>
          <p:cNvPr id="1048819" name="竖排文字占位符 2"/>
          <p:cNvSpPr>
            <a:spLocks noGrp="1"/>
          </p:cNvSpPr>
          <p:nvPr>
            <p:ph type="body" orient="vert" idx="1"/>
          </p:nvPr>
        </p:nvSpPr>
        <p:spPr>
          <a:xfrm>
            <a:off x="9362917" y="1930400"/>
            <a:ext cx="2057316" cy="265624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820" name="灯片编号占位符 3"/>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21" name="页脚占位符 4"/>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22" name="日期占位符 5"/>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1048786" name="竖排标题 1"/>
          <p:cNvSpPr>
            <a:spLocks noGrp="1"/>
          </p:cNvSpPr>
          <p:nvPr>
            <p:ph type="title" orient="vert"/>
          </p:nvPr>
        </p:nvSpPr>
        <p:spPr>
          <a:xfrm>
            <a:off x="8805985" y="1008064"/>
            <a:ext cx="2633784" cy="3768725"/>
          </a:xfrm>
        </p:spPr>
        <p:txBody>
          <a:bodyPr vert="eaVert"/>
          <a:lstStyle/>
          <a:p>
            <a:r>
              <a:rPr lang="zh-CN" altLang="en-US"/>
              <a:t>单击此处编辑母版标题样式</a:t>
            </a:r>
          </a:p>
        </p:txBody>
      </p:sp>
      <p:sp>
        <p:nvSpPr>
          <p:cNvPr id="1048787" name="竖排文字占位符 2"/>
          <p:cNvSpPr>
            <a:spLocks noGrp="1"/>
          </p:cNvSpPr>
          <p:nvPr>
            <p:ph type="body" orient="vert" idx="1"/>
          </p:nvPr>
        </p:nvSpPr>
        <p:spPr>
          <a:xfrm>
            <a:off x="7074061" y="1008064"/>
            <a:ext cx="1544355" cy="37687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88" name="灯片编号占位符 3"/>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789" name="页脚占位符 4"/>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790" name="日期占位符 5"/>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1048697" name="标题 1"/>
          <p:cNvSpPr>
            <a:spLocks noGrp="1"/>
          </p:cNvSpPr>
          <p:nvPr>
            <p:ph type="title"/>
          </p:nvPr>
        </p:nvSpPr>
        <p:spPr/>
        <p:txBody>
          <a:bodyPr/>
          <a:lstStyle/>
          <a:p>
            <a:r>
              <a:rPr lang="zh-CN" altLang="en-US"/>
              <a:t>单击此处编辑母版标题样式</a:t>
            </a:r>
          </a:p>
        </p:txBody>
      </p:sp>
      <p:sp>
        <p:nvSpPr>
          <p:cNvPr id="1048698" name="表格占位符 2"/>
          <p:cNvSpPr>
            <a:spLocks noGrp="1"/>
          </p:cNvSpPr>
          <p:nvPr>
            <p:ph type="tbl" idx="1"/>
          </p:nvPr>
        </p:nvSpPr>
        <p:spPr/>
        <p:txBody>
          <a:bodyPr/>
          <a:lstStyle/>
          <a:p>
            <a:endParaRPr lang="zh-CN" altLang="en-US"/>
          </a:p>
        </p:txBody>
      </p:sp>
      <p:sp>
        <p:nvSpPr>
          <p:cNvPr id="1048699" name="日期占位符 3"/>
          <p:cNvSpPr>
            <a:spLocks noGrp="1"/>
          </p:cNvSpPr>
          <p:nvPr>
            <p:ph type="dt" sz="half" idx="10"/>
          </p:nvPr>
        </p:nvSpPr>
        <p:spPr/>
        <p:txBody>
          <a:bodyPr/>
          <a:lstStyle/>
          <a:p>
            <a:pPr lvl="0"/>
            <a:endParaRPr lang="zh-CN" altLang="en-US" dirty="0">
              <a:latin typeface="Calibri" panose="020F0502020204030204" charset="0"/>
            </a:endParaRPr>
          </a:p>
        </p:txBody>
      </p:sp>
      <p:sp>
        <p:nvSpPr>
          <p:cNvPr id="1048700" name="页脚占位符 4"/>
          <p:cNvSpPr>
            <a:spLocks noGrp="1"/>
          </p:cNvSpPr>
          <p:nvPr>
            <p:ph type="ftr" sz="quarter" idx="11"/>
          </p:nvPr>
        </p:nvSpPr>
        <p:spPr/>
        <p:txBody>
          <a:bodyPr/>
          <a:lstStyle/>
          <a:p>
            <a:pPr lvl="0"/>
            <a:endParaRPr lang="zh-CN" altLang="en-US" dirty="0">
              <a:latin typeface="Calibri" panose="020F0502020204030204" charset="0"/>
            </a:endParaRPr>
          </a:p>
        </p:txBody>
      </p:sp>
      <p:sp>
        <p:nvSpPr>
          <p:cNvPr id="1048701" name="灯片编号占位符 5"/>
          <p:cNvSpPr>
            <a:spLocks noGrp="1"/>
          </p:cNvSpPr>
          <p:nvPr>
            <p:ph type="sldNum" sz="quarter" idx="12"/>
          </p:nvPr>
        </p:nvSpPr>
        <p:spPr/>
        <p:txBody>
          <a:bodyPr/>
          <a:lstStyle/>
          <a:p>
            <a:pPr lvl="0"/>
            <a:fld id="{9A0DB2DC-4C9A-4742-B13C-FB6460FD3503}" type="slidenum">
              <a:rPr lang="zh-CN" altLang="en-US" dirty="0">
                <a:latin typeface="Calibri" panose="020F0502020204030204" charset="0"/>
              </a:rPr>
              <a:t>‹#›</a:t>
            </a:fld>
            <a:endParaRPr lang="zh-CN" altLang="en-US" dirty="0">
              <a:latin typeface="Calibri" panose="020F0502020204030204" charset="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1048714" name="标题 1"/>
          <p:cNvSpPr>
            <a:spLocks noGrp="1"/>
          </p:cNvSpPr>
          <p:nvPr>
            <p:ph type="title"/>
          </p:nvPr>
        </p:nvSpPr>
        <p:spPr/>
        <p:txBody>
          <a:bodyPr/>
          <a:lstStyle/>
          <a:p>
            <a:pPr fontAlgn="base"/>
            <a:r>
              <a:rPr lang="zh-CN" altLang="en-US" strike="noStrike" noProof="1"/>
              <a:t>单击此处编辑母版标题样式</a:t>
            </a:r>
          </a:p>
        </p:txBody>
      </p:sp>
      <p:sp>
        <p:nvSpPr>
          <p:cNvPr id="1048715" name="文本占位符 2"/>
          <p:cNvSpPr>
            <a:spLocks noGrp="1"/>
          </p:cNvSpPr>
          <p:nvPr>
            <p:ph type="body" sz="half" idx="1"/>
          </p:nvPr>
        </p:nvSpPr>
        <p:spPr>
          <a:xfrm>
            <a:off x="838200" y="1825625"/>
            <a:ext cx="5181600" cy="4351338"/>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1048716" name="内容占位符 3"/>
          <p:cNvSpPr>
            <a:spLocks noGrp="1"/>
          </p:cNvSpPr>
          <p:nvPr>
            <p:ph sz="half" idx="2"/>
          </p:nvPr>
        </p:nvSpPr>
        <p:spPr>
          <a:xfrm>
            <a:off x="6172200" y="1825625"/>
            <a:ext cx="5181600" cy="4351338"/>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1048717" name="日期占位符 4"/>
          <p:cNvSpPr>
            <a:spLocks noGrp="1"/>
          </p:cNvSpPr>
          <p:nvPr>
            <p:ph type="dt" sz="half" idx="10"/>
          </p:nvPr>
        </p:nvSpPr>
        <p:spPr/>
        <p:txBody>
          <a:bodyPr/>
          <a:lstStyle/>
          <a:p>
            <a:pPr lvl="0" fontAlgn="base"/>
            <a:endParaRPr lang="zh-CN" altLang="en-US" strike="noStrike" noProof="1">
              <a:latin typeface="Calibri" panose="020F0502020204030204" charset="0"/>
            </a:endParaRPr>
          </a:p>
        </p:txBody>
      </p:sp>
      <p:sp>
        <p:nvSpPr>
          <p:cNvPr id="1048718" name="页脚占位符 5"/>
          <p:cNvSpPr>
            <a:spLocks noGrp="1"/>
          </p:cNvSpPr>
          <p:nvPr>
            <p:ph type="ftr" sz="quarter" idx="11"/>
          </p:nvPr>
        </p:nvSpPr>
        <p:spPr/>
        <p:txBody>
          <a:bodyPr/>
          <a:lstStyle/>
          <a:p>
            <a:pPr lvl="0" fontAlgn="base"/>
            <a:endParaRPr lang="zh-CN" altLang="en-US" strike="noStrike" noProof="1">
              <a:latin typeface="Calibri" panose="020F0502020204030204" charset="0"/>
            </a:endParaRPr>
          </a:p>
        </p:txBody>
      </p:sp>
      <p:sp>
        <p:nvSpPr>
          <p:cNvPr id="1048719" name="灯片编号占位符 6"/>
          <p:cNvSpPr>
            <a:spLocks noGrp="1"/>
          </p:cNvSpPr>
          <p:nvPr>
            <p:ph type="sldNum" sz="quarter" idx="12"/>
          </p:nvPr>
        </p:nvSpPr>
        <p:spPr/>
        <p:txBody>
          <a:bodyPr/>
          <a:lstStyle/>
          <a:p>
            <a:pPr lvl="0" fontAlgn="base"/>
            <a:fld id="{9A0DB2DC-4C9A-4742-B13C-FB6460FD3503}" type="slidenum">
              <a:rPr lang="zh-CN" altLang="en-US" strike="noStrike" noProof="1" dirty="0">
                <a:latin typeface="Calibri" panose="020F0502020204030204" charset="0"/>
                <a:ea typeface="宋体" panose="02010600030101010101" pitchFamily="2" charset="-122"/>
                <a:cs typeface="+mn-cs"/>
              </a:rPr>
              <a:t>‹#›</a:t>
            </a:fld>
            <a:endParaRPr lang="zh-CN" altLang="en-US" strike="noStrike" noProof="1">
              <a:latin typeface="Calibri" panose="020F050202020403020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48619" name="标题 1"/>
          <p:cNvSpPr>
            <a:spLocks noGrp="1"/>
          </p:cNvSpPr>
          <p:nvPr>
            <p:ph type="title"/>
          </p:nvPr>
        </p:nvSpPr>
        <p:spPr/>
        <p:txBody>
          <a:bodyPr/>
          <a:lstStyle/>
          <a:p>
            <a:r>
              <a:rPr lang="zh-CN" altLang="en-US"/>
              <a:t>单击此处编辑母版标题样式</a:t>
            </a:r>
          </a:p>
        </p:txBody>
      </p:sp>
      <p:sp>
        <p:nvSpPr>
          <p:cNvPr id="1048620" name="内容占位符 2"/>
          <p:cNvSpPr>
            <a:spLocks noGrp="1"/>
          </p:cNvSpPr>
          <p:nvPr>
            <p:ph idx="1"/>
          </p:nvPr>
        </p:nvSpPr>
        <p:spPr>
          <a:xfrm>
            <a:off x="904632" y="1930400"/>
            <a:ext cx="10515600" cy="1158266"/>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621" name="灯片编号占位符 3"/>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22" name="页脚占位符 4"/>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23" name="日期占位符 5"/>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8791" name="标题 1"/>
          <p:cNvSpPr>
            <a:spLocks noGrp="1"/>
          </p:cNvSpPr>
          <p:nvPr>
            <p:ph type="title"/>
          </p:nvPr>
        </p:nvSpPr>
        <p:spPr>
          <a:xfrm>
            <a:off x="832339" y="1709739"/>
            <a:ext cx="10515600" cy="2852737"/>
          </a:xfrm>
        </p:spPr>
        <p:txBody>
          <a:bodyPr anchor="b"/>
          <a:lstStyle>
            <a:lvl1pPr>
              <a:defRPr sz="5540"/>
            </a:lvl1pPr>
          </a:lstStyle>
          <a:p>
            <a:r>
              <a:rPr lang="zh-CN" altLang="en-US"/>
              <a:t>单击此处编辑母版标题样式</a:t>
            </a:r>
          </a:p>
        </p:txBody>
      </p:sp>
      <p:sp>
        <p:nvSpPr>
          <p:cNvPr id="1048792" name="文本占位符 2"/>
          <p:cNvSpPr>
            <a:spLocks noGrp="1"/>
          </p:cNvSpPr>
          <p:nvPr>
            <p:ph type="body" idx="1"/>
          </p:nvPr>
        </p:nvSpPr>
        <p:spPr>
          <a:xfrm>
            <a:off x="832339" y="4589464"/>
            <a:ext cx="10515600" cy="340863"/>
          </a:xfrm>
        </p:spPr>
        <p:txBody>
          <a:bodyPr/>
          <a:lstStyle>
            <a:lvl1pPr marL="0" indent="0">
              <a:buNone/>
              <a:defRPr sz="2215"/>
            </a:lvl1pPr>
            <a:lvl2pPr marL="422275" indent="0">
              <a:buNone/>
              <a:defRPr sz="1845"/>
            </a:lvl2pPr>
            <a:lvl3pPr marL="843915" indent="0">
              <a:buNone/>
              <a:defRPr sz="1660"/>
            </a:lvl3pPr>
            <a:lvl4pPr marL="1266190" indent="0">
              <a:buNone/>
              <a:defRPr sz="1475"/>
            </a:lvl4pPr>
            <a:lvl5pPr marL="1688465" indent="0">
              <a:buNone/>
              <a:defRPr sz="1475"/>
            </a:lvl5pPr>
            <a:lvl6pPr marL="2110105" indent="0">
              <a:buNone/>
              <a:defRPr sz="1475"/>
            </a:lvl6pPr>
            <a:lvl7pPr marL="2532380" indent="0">
              <a:buNone/>
              <a:defRPr sz="1475"/>
            </a:lvl7pPr>
            <a:lvl8pPr marL="2954020" indent="0">
              <a:buNone/>
              <a:defRPr sz="1475"/>
            </a:lvl8pPr>
            <a:lvl9pPr marL="3376295" indent="0">
              <a:buNone/>
              <a:defRPr sz="1475"/>
            </a:lvl9pPr>
          </a:lstStyle>
          <a:p>
            <a:pPr lvl="0"/>
            <a:r>
              <a:rPr lang="zh-CN" altLang="en-US"/>
              <a:t>单击此处编辑母版文本样式</a:t>
            </a:r>
          </a:p>
        </p:txBody>
      </p:sp>
      <p:sp>
        <p:nvSpPr>
          <p:cNvPr id="1048793" name="灯片编号占位符 3"/>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794" name="页脚占位符 4"/>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795" name="日期占位符 5"/>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8802" name="标题 1"/>
          <p:cNvSpPr>
            <a:spLocks noGrp="1"/>
          </p:cNvSpPr>
          <p:nvPr>
            <p:ph type="title"/>
          </p:nvPr>
        </p:nvSpPr>
        <p:spPr/>
        <p:txBody>
          <a:bodyPr/>
          <a:lstStyle/>
          <a:p>
            <a:r>
              <a:rPr lang="zh-CN" altLang="en-US"/>
              <a:t>单击此处编辑母版标题样式</a:t>
            </a:r>
          </a:p>
        </p:txBody>
      </p:sp>
      <p:sp>
        <p:nvSpPr>
          <p:cNvPr id="1048803" name="内容占位符 2"/>
          <p:cNvSpPr>
            <a:spLocks noGrp="1"/>
          </p:cNvSpPr>
          <p:nvPr>
            <p:ph sz="half" idx="1"/>
          </p:nvPr>
        </p:nvSpPr>
        <p:spPr>
          <a:xfrm>
            <a:off x="904632" y="1930400"/>
            <a:ext cx="5164015" cy="1158266"/>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804" name="内容占位符 3"/>
          <p:cNvSpPr>
            <a:spLocks noGrp="1"/>
          </p:cNvSpPr>
          <p:nvPr>
            <p:ph sz="half" idx="2"/>
          </p:nvPr>
        </p:nvSpPr>
        <p:spPr>
          <a:xfrm>
            <a:off x="6256216" y="1930400"/>
            <a:ext cx="5164016" cy="1158266"/>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805" name="灯片编号占位符 4"/>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06" name="页脚占位符 5"/>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07" name="日期占位符 6"/>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8778" name="标题 1"/>
          <p:cNvSpPr>
            <a:spLocks noGrp="1"/>
          </p:cNvSpPr>
          <p:nvPr>
            <p:ph type="title"/>
          </p:nvPr>
        </p:nvSpPr>
        <p:spPr>
          <a:xfrm>
            <a:off x="840155" y="365126"/>
            <a:ext cx="10515600" cy="1325563"/>
          </a:xfrm>
        </p:spPr>
        <p:txBody>
          <a:bodyPr/>
          <a:lstStyle/>
          <a:p>
            <a:r>
              <a:rPr lang="zh-CN" altLang="en-US"/>
              <a:t>单击此处编辑母版标题样式</a:t>
            </a:r>
          </a:p>
        </p:txBody>
      </p:sp>
      <p:sp>
        <p:nvSpPr>
          <p:cNvPr id="1048779" name="文本占位符 2"/>
          <p:cNvSpPr>
            <a:spLocks noGrp="1"/>
          </p:cNvSpPr>
          <p:nvPr>
            <p:ph type="body" idx="1"/>
          </p:nvPr>
        </p:nvSpPr>
        <p:spPr>
          <a:xfrm>
            <a:off x="840155" y="2164212"/>
            <a:ext cx="5158153" cy="340863"/>
          </a:xfrm>
        </p:spPr>
        <p:txBody>
          <a:bodyPr anchor="b"/>
          <a:lstStyle>
            <a:lvl1pPr marL="0" indent="0">
              <a:buNone/>
              <a:defRPr sz="2215" b="1"/>
            </a:lvl1pPr>
            <a:lvl2pPr marL="422275" indent="0">
              <a:buNone/>
              <a:defRPr sz="1845" b="1"/>
            </a:lvl2pPr>
            <a:lvl3pPr marL="843915" indent="0">
              <a:buNone/>
              <a:defRPr sz="1660" b="1"/>
            </a:lvl3pPr>
            <a:lvl4pPr marL="1266190" indent="0">
              <a:buNone/>
              <a:defRPr sz="1475" b="1"/>
            </a:lvl4pPr>
            <a:lvl5pPr marL="1688465" indent="0">
              <a:buNone/>
              <a:defRPr sz="1475" b="1"/>
            </a:lvl5pPr>
            <a:lvl6pPr marL="2110105" indent="0">
              <a:buNone/>
              <a:defRPr sz="1475" b="1"/>
            </a:lvl6pPr>
            <a:lvl7pPr marL="2532380" indent="0">
              <a:buNone/>
              <a:defRPr sz="1475" b="1"/>
            </a:lvl7pPr>
            <a:lvl8pPr marL="2954020" indent="0">
              <a:buNone/>
              <a:defRPr sz="1475" b="1"/>
            </a:lvl8pPr>
            <a:lvl9pPr marL="3376295" indent="0">
              <a:buNone/>
              <a:defRPr sz="1475" b="1"/>
            </a:lvl9pPr>
          </a:lstStyle>
          <a:p>
            <a:pPr lvl="0"/>
            <a:r>
              <a:rPr lang="zh-CN" altLang="en-US"/>
              <a:t>单击此处编辑母版文本样式</a:t>
            </a:r>
          </a:p>
        </p:txBody>
      </p:sp>
      <p:sp>
        <p:nvSpPr>
          <p:cNvPr id="1048780" name="内容占位符 3"/>
          <p:cNvSpPr>
            <a:spLocks noGrp="1"/>
          </p:cNvSpPr>
          <p:nvPr>
            <p:ph sz="half" idx="2"/>
          </p:nvPr>
        </p:nvSpPr>
        <p:spPr>
          <a:xfrm>
            <a:off x="840155" y="2505075"/>
            <a:ext cx="5158153" cy="1158266"/>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81" name="文本占位符 4"/>
          <p:cNvSpPr>
            <a:spLocks noGrp="1"/>
          </p:cNvSpPr>
          <p:nvPr>
            <p:ph type="body" sz="quarter" idx="3"/>
          </p:nvPr>
        </p:nvSpPr>
        <p:spPr>
          <a:xfrm>
            <a:off x="6172201" y="2164212"/>
            <a:ext cx="5183553" cy="340863"/>
          </a:xfrm>
        </p:spPr>
        <p:txBody>
          <a:bodyPr anchor="b"/>
          <a:lstStyle>
            <a:lvl1pPr marL="0" indent="0">
              <a:buNone/>
              <a:defRPr sz="2215" b="1"/>
            </a:lvl1pPr>
            <a:lvl2pPr marL="422275" indent="0">
              <a:buNone/>
              <a:defRPr sz="1845" b="1"/>
            </a:lvl2pPr>
            <a:lvl3pPr marL="843915" indent="0">
              <a:buNone/>
              <a:defRPr sz="1660" b="1"/>
            </a:lvl3pPr>
            <a:lvl4pPr marL="1266190" indent="0">
              <a:buNone/>
              <a:defRPr sz="1475" b="1"/>
            </a:lvl4pPr>
            <a:lvl5pPr marL="1688465" indent="0">
              <a:buNone/>
              <a:defRPr sz="1475" b="1"/>
            </a:lvl5pPr>
            <a:lvl6pPr marL="2110105" indent="0">
              <a:buNone/>
              <a:defRPr sz="1475" b="1"/>
            </a:lvl6pPr>
            <a:lvl7pPr marL="2532380" indent="0">
              <a:buNone/>
              <a:defRPr sz="1475" b="1"/>
            </a:lvl7pPr>
            <a:lvl8pPr marL="2954020" indent="0">
              <a:buNone/>
              <a:defRPr sz="1475" b="1"/>
            </a:lvl8pPr>
            <a:lvl9pPr marL="3376295" indent="0">
              <a:buNone/>
              <a:defRPr sz="1475" b="1"/>
            </a:lvl9pPr>
          </a:lstStyle>
          <a:p>
            <a:pPr lvl="0"/>
            <a:r>
              <a:rPr lang="zh-CN" altLang="en-US"/>
              <a:t>单击此处编辑母版文本样式</a:t>
            </a:r>
          </a:p>
        </p:txBody>
      </p:sp>
      <p:sp>
        <p:nvSpPr>
          <p:cNvPr id="1048782" name="内容占位符 5"/>
          <p:cNvSpPr>
            <a:spLocks noGrp="1"/>
          </p:cNvSpPr>
          <p:nvPr>
            <p:ph sz="quarter" idx="4"/>
          </p:nvPr>
        </p:nvSpPr>
        <p:spPr>
          <a:xfrm>
            <a:off x="6172201" y="2505075"/>
            <a:ext cx="5183553" cy="1158266"/>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83" name="灯片编号占位符 6"/>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784" name="页脚占位符 7"/>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785" name="日期占位符 8"/>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8808" name="标题 1"/>
          <p:cNvSpPr>
            <a:spLocks noGrp="1"/>
          </p:cNvSpPr>
          <p:nvPr>
            <p:ph type="title"/>
          </p:nvPr>
        </p:nvSpPr>
        <p:spPr/>
        <p:txBody>
          <a:bodyPr/>
          <a:lstStyle/>
          <a:p>
            <a:r>
              <a:rPr lang="zh-CN" altLang="en-US"/>
              <a:t>单击此处编辑母版标题样式</a:t>
            </a:r>
          </a:p>
        </p:txBody>
      </p:sp>
      <p:sp>
        <p:nvSpPr>
          <p:cNvPr id="1048809" name="灯片编号占位符 2"/>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10" name="页脚占位符 3"/>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11" name="日期占位符 4"/>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1048661" name="灯片编号占位符 1"/>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62" name="页脚占位符 2"/>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663" name="日期占位符 3"/>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8796" name="标题 1"/>
          <p:cNvSpPr>
            <a:spLocks noGrp="1"/>
          </p:cNvSpPr>
          <p:nvPr>
            <p:ph type="title"/>
          </p:nvPr>
        </p:nvSpPr>
        <p:spPr>
          <a:xfrm>
            <a:off x="840153" y="457200"/>
            <a:ext cx="3931139" cy="1600200"/>
          </a:xfrm>
        </p:spPr>
        <p:txBody>
          <a:bodyPr anchor="b"/>
          <a:lstStyle>
            <a:lvl1pPr>
              <a:defRPr sz="2955"/>
            </a:lvl1pPr>
          </a:lstStyle>
          <a:p>
            <a:r>
              <a:rPr lang="zh-CN" altLang="en-US"/>
              <a:t>单击此处编辑母版标题样式</a:t>
            </a:r>
          </a:p>
        </p:txBody>
      </p:sp>
      <p:sp>
        <p:nvSpPr>
          <p:cNvPr id="1048797" name="内容占位符 2"/>
          <p:cNvSpPr>
            <a:spLocks noGrp="1"/>
          </p:cNvSpPr>
          <p:nvPr>
            <p:ph idx="1"/>
          </p:nvPr>
        </p:nvSpPr>
        <p:spPr>
          <a:xfrm>
            <a:off x="5183555" y="987426"/>
            <a:ext cx="6172200" cy="1669688"/>
          </a:xfrm>
        </p:spPr>
        <p:txBody>
          <a:bodyPr/>
          <a:lstStyle>
            <a:lvl1pPr>
              <a:defRPr sz="2955"/>
            </a:lvl1pPr>
            <a:lvl2pPr>
              <a:defRPr sz="2585"/>
            </a:lvl2pPr>
            <a:lvl3pPr>
              <a:defRPr sz="2215"/>
            </a:lvl3pPr>
            <a:lvl4pPr>
              <a:defRPr sz="1845"/>
            </a:lvl4pPr>
            <a:lvl5pPr>
              <a:defRPr sz="1845"/>
            </a:lvl5pPr>
            <a:lvl6pPr>
              <a:defRPr sz="1845"/>
            </a:lvl6pPr>
            <a:lvl7pPr>
              <a:defRPr sz="1845"/>
            </a:lvl7pPr>
            <a:lvl8pPr>
              <a:defRPr sz="1845"/>
            </a:lvl8pPr>
            <a:lvl9pPr>
              <a:defRPr sz="1845"/>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98" name="文本占位符 3"/>
          <p:cNvSpPr>
            <a:spLocks noGrp="1"/>
          </p:cNvSpPr>
          <p:nvPr>
            <p:ph type="body" sz="half" idx="2"/>
          </p:nvPr>
        </p:nvSpPr>
        <p:spPr>
          <a:xfrm>
            <a:off x="840153" y="2057400"/>
            <a:ext cx="3931139" cy="227306"/>
          </a:xfrm>
        </p:spPr>
        <p:txBody>
          <a:bodyPr/>
          <a:lstStyle>
            <a:lvl1pPr marL="0" indent="0">
              <a:buNone/>
              <a:defRPr sz="1475"/>
            </a:lvl1pPr>
            <a:lvl2pPr marL="422275" indent="0">
              <a:buNone/>
              <a:defRPr sz="1290"/>
            </a:lvl2pPr>
            <a:lvl3pPr marL="843915" indent="0">
              <a:buNone/>
              <a:defRPr sz="1110"/>
            </a:lvl3pPr>
            <a:lvl4pPr marL="1266190" indent="0">
              <a:buNone/>
              <a:defRPr sz="925"/>
            </a:lvl4pPr>
            <a:lvl5pPr marL="1688465" indent="0">
              <a:buNone/>
              <a:defRPr sz="925"/>
            </a:lvl5pPr>
            <a:lvl6pPr marL="2110105" indent="0">
              <a:buNone/>
              <a:defRPr sz="925"/>
            </a:lvl6pPr>
            <a:lvl7pPr marL="2532380" indent="0">
              <a:buNone/>
              <a:defRPr sz="925"/>
            </a:lvl7pPr>
            <a:lvl8pPr marL="2954020" indent="0">
              <a:buNone/>
              <a:defRPr sz="925"/>
            </a:lvl8pPr>
            <a:lvl9pPr marL="3376295" indent="0">
              <a:buNone/>
              <a:defRPr sz="925"/>
            </a:lvl9pPr>
          </a:lstStyle>
          <a:p>
            <a:pPr lvl="0"/>
            <a:r>
              <a:rPr lang="zh-CN" altLang="en-US"/>
              <a:t>单击此处编辑母版文本样式</a:t>
            </a:r>
          </a:p>
        </p:txBody>
      </p:sp>
      <p:sp>
        <p:nvSpPr>
          <p:cNvPr id="1048799" name="灯片编号占位符 4"/>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00" name="页脚占位符 5"/>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01" name="日期占位符 6"/>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8812" name="标题 1"/>
          <p:cNvSpPr>
            <a:spLocks noGrp="1"/>
          </p:cNvSpPr>
          <p:nvPr>
            <p:ph type="title"/>
          </p:nvPr>
        </p:nvSpPr>
        <p:spPr>
          <a:xfrm>
            <a:off x="840153" y="457200"/>
            <a:ext cx="3931139" cy="1600200"/>
          </a:xfrm>
        </p:spPr>
        <p:txBody>
          <a:bodyPr anchor="b"/>
          <a:lstStyle>
            <a:lvl1pPr>
              <a:defRPr sz="2955"/>
            </a:lvl1pPr>
          </a:lstStyle>
          <a:p>
            <a:r>
              <a:rPr lang="zh-CN" altLang="en-US"/>
              <a:t>单击此处编辑母版标题样式</a:t>
            </a:r>
          </a:p>
        </p:txBody>
      </p:sp>
      <p:sp>
        <p:nvSpPr>
          <p:cNvPr id="1048813" name="图片占位符 2"/>
          <p:cNvSpPr>
            <a:spLocks noGrp="1"/>
          </p:cNvSpPr>
          <p:nvPr>
            <p:ph type="pic" idx="1"/>
          </p:nvPr>
        </p:nvSpPr>
        <p:spPr>
          <a:xfrm>
            <a:off x="5183555" y="987426"/>
            <a:ext cx="6172200" cy="454612"/>
          </a:xfrm>
        </p:spPr>
        <p:txBody>
          <a:bodyPr vert="horz" wrap="square" lIns="0" tIns="0" rIns="0" bIns="0" numCol="1" anchor="t" anchorCtr="0" compatLnSpc="1">
            <a:spAutoFit/>
          </a:bodyPr>
          <a:lstStyle>
            <a:lvl1pPr marL="0" indent="0">
              <a:buNone/>
              <a:defRPr sz="2955"/>
            </a:lvl1pPr>
            <a:lvl2pPr marL="422275" indent="0">
              <a:buNone/>
              <a:defRPr sz="2585"/>
            </a:lvl2pPr>
            <a:lvl3pPr marL="843915" indent="0">
              <a:buNone/>
              <a:defRPr sz="2215"/>
            </a:lvl3pPr>
            <a:lvl4pPr marL="1266190" indent="0">
              <a:buNone/>
              <a:defRPr sz="1845"/>
            </a:lvl4pPr>
            <a:lvl5pPr marL="1688465" indent="0">
              <a:buNone/>
              <a:defRPr sz="1845"/>
            </a:lvl5pPr>
            <a:lvl6pPr marL="2110105" indent="0">
              <a:buNone/>
              <a:defRPr sz="1845"/>
            </a:lvl6pPr>
            <a:lvl7pPr marL="2532380" indent="0">
              <a:buNone/>
              <a:defRPr sz="1845"/>
            </a:lvl7pPr>
            <a:lvl8pPr marL="2954020" indent="0">
              <a:buNone/>
              <a:defRPr sz="1845"/>
            </a:lvl8pPr>
            <a:lvl9pPr marL="3376295" indent="0">
              <a:buNone/>
              <a:defRPr sz="1845"/>
            </a:lvl9pPr>
          </a:lstStyle>
          <a:p>
            <a:pPr marL="0" marR="0" lvl="0" indent="0" algn="l" defTabSz="304800" rtl="0" eaLnBrk="1" fontAlgn="base" latinLnBrk="0" hangingPunct="1">
              <a:lnSpc>
                <a:spcPct val="100000"/>
              </a:lnSpc>
              <a:spcBef>
                <a:spcPct val="0"/>
              </a:spcBef>
              <a:spcAft>
                <a:spcPct val="0"/>
              </a:spcAft>
              <a:buClrTx/>
              <a:buSzTx/>
              <a:buFontTx/>
              <a:buNone/>
            </a:pPr>
            <a:r>
              <a:rPr kumimoji="1" lang="zh-CN" altLang="en-US" sz="2955" b="1" i="0" u="none" strike="noStrike" kern="1200" cap="none" spc="0" normalizeH="0" baseline="0" noProof="0">
                <a:ln>
                  <a:noFill/>
                </a:ln>
                <a:solidFill>
                  <a:srgbClr val="000000"/>
                </a:solidFill>
                <a:effectLst/>
                <a:uLnTx/>
                <a:uFillTx/>
                <a:latin typeface="+mn-lt"/>
                <a:ea typeface="+mn-ea"/>
                <a:cs typeface="+mn-cs"/>
              </a:rPr>
              <a:t>单击图标添加图片</a:t>
            </a:r>
          </a:p>
        </p:txBody>
      </p:sp>
      <p:sp>
        <p:nvSpPr>
          <p:cNvPr id="1048814" name="文本占位符 3"/>
          <p:cNvSpPr>
            <a:spLocks noGrp="1"/>
          </p:cNvSpPr>
          <p:nvPr>
            <p:ph type="body" sz="half" idx="2"/>
          </p:nvPr>
        </p:nvSpPr>
        <p:spPr>
          <a:xfrm>
            <a:off x="840153" y="2057400"/>
            <a:ext cx="3931139" cy="227306"/>
          </a:xfrm>
        </p:spPr>
        <p:txBody>
          <a:bodyPr/>
          <a:lstStyle>
            <a:lvl1pPr marL="0" indent="0">
              <a:buNone/>
              <a:defRPr sz="1475"/>
            </a:lvl1pPr>
            <a:lvl2pPr marL="422275" indent="0">
              <a:buNone/>
              <a:defRPr sz="1290"/>
            </a:lvl2pPr>
            <a:lvl3pPr marL="843915" indent="0">
              <a:buNone/>
              <a:defRPr sz="1110"/>
            </a:lvl3pPr>
            <a:lvl4pPr marL="1266190" indent="0">
              <a:buNone/>
              <a:defRPr sz="925"/>
            </a:lvl4pPr>
            <a:lvl5pPr marL="1688465" indent="0">
              <a:buNone/>
              <a:defRPr sz="925"/>
            </a:lvl5pPr>
            <a:lvl6pPr marL="2110105" indent="0">
              <a:buNone/>
              <a:defRPr sz="925"/>
            </a:lvl6pPr>
            <a:lvl7pPr marL="2532380" indent="0">
              <a:buNone/>
              <a:defRPr sz="925"/>
            </a:lvl7pPr>
            <a:lvl8pPr marL="2954020" indent="0">
              <a:buNone/>
              <a:defRPr sz="925"/>
            </a:lvl8pPr>
            <a:lvl9pPr marL="3376295" indent="0">
              <a:buNone/>
              <a:defRPr sz="925"/>
            </a:lvl9pPr>
          </a:lstStyle>
          <a:p>
            <a:pPr lvl="0"/>
            <a:r>
              <a:rPr lang="zh-CN" altLang="en-US"/>
              <a:t>单击此处编辑母版文本样式</a:t>
            </a:r>
          </a:p>
        </p:txBody>
      </p:sp>
      <p:sp>
        <p:nvSpPr>
          <p:cNvPr id="1048815" name="灯片编号占位符 4"/>
          <p:cNvSpPr>
            <a:spLocks noGrp="1"/>
          </p:cNvSpPr>
          <p:nvPr>
            <p:ph type="sldNum" sz="quarter" idx="10"/>
          </p:nvPr>
        </p:nvSpPr>
        <p:spPr/>
        <p:txBody>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16" name="页脚占位符 5"/>
          <p:cNvSpPr>
            <a:spLocks noGrp="1"/>
          </p:cNvSpPr>
          <p:nvPr>
            <p:ph type="ftr" sz="quarter" idx="11"/>
          </p:nvPr>
        </p:nvSpPr>
        <p:spPr/>
        <p:txBody>
          <a:body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817" name="日期占位符 6"/>
          <p:cNvSpPr>
            <a:spLocks noGrp="1"/>
          </p:cNvSpPr>
          <p:nvPr>
            <p:ph type="dt" sz="half" idx="12"/>
          </p:nvPr>
        </p:nvSpPr>
        <p:spPr/>
        <p:txBody>
          <a:body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576" name="Rectangle 360"/>
          <p:cNvSpPr>
            <a:spLocks noGrp="1" noChangeArrowheads="1"/>
          </p:cNvSpPr>
          <p:nvPr>
            <p:ph type="sldNum" sz="quarter" idx="4"/>
          </p:nvPr>
        </p:nvSpPr>
        <p:spPr bwMode="auto">
          <a:xfrm>
            <a:off x="11552767" y="6716713"/>
            <a:ext cx="190500" cy="128588"/>
          </a:xfrm>
          <a:prstGeom prst="rect">
            <a:avLst/>
          </a:prstGeom>
          <a:noFill/>
          <a:ln>
            <a:noFill/>
          </a:ln>
          <a:effectLst/>
        </p:spPr>
        <p:txBody>
          <a:bodyPr vert="horz" wrap="square" lIns="0" tIns="0" rIns="0" bIns="0" numCol="1" anchor="t" anchorCtr="0" compatLnSpc="1"/>
          <a:lstStyle>
            <a:lvl1pPr>
              <a:defRPr kumimoji="1" sz="830"/>
            </a:lvl1p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fld id="{59976ED1-2A6E-48FF-B1DD-F3DFDD5178CE}" type="slidenum">
              <a:rPr kumimoji="1" lang="en-US" altLang="zh-CN" sz="830" b="1"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rPr>
              <a:t>‹#›</a:t>
            </a:fld>
            <a:endParaRPr kumimoji="1" lang="en-US" altLang="zh-CN" sz="8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77" name="Rectangle 104"/>
          <p:cNvSpPr>
            <a:spLocks noGrp="1" noChangeArrowheads="1"/>
          </p:cNvSpPr>
          <p:nvPr>
            <p:ph type="ftr" sz="quarter" idx="3"/>
          </p:nvPr>
        </p:nvSpPr>
        <p:spPr bwMode="auto">
          <a:xfrm>
            <a:off x="6999817" y="6705600"/>
            <a:ext cx="4265084" cy="130175"/>
          </a:xfrm>
          <a:prstGeom prst="rect">
            <a:avLst/>
          </a:prstGeom>
          <a:noFill/>
          <a:ln>
            <a:noFill/>
          </a:ln>
          <a:effectLst/>
        </p:spPr>
        <p:txBody>
          <a:bodyPr vert="horz" wrap="square" lIns="0" tIns="0" rIns="0" bIns="0" numCol="1" anchor="t" anchorCtr="0" compatLnSpc="1">
            <a:spAutoFit/>
          </a:bodyPr>
          <a:lstStyle>
            <a:lvl1pPr algn="r">
              <a:lnSpc>
                <a:spcPts val="1015"/>
              </a:lnSpc>
              <a:spcBef>
                <a:spcPts val="90"/>
              </a:spcBef>
              <a:defRPr sz="830" b="0">
                <a:solidFill>
                  <a:schemeClr val="tx1"/>
                </a:solidFill>
              </a:defRPr>
            </a:lvl1pPr>
          </a:lstStyle>
          <a:p>
            <a:pPr marL="0" marR="0" lvl="0" indent="0" algn="r" defTabSz="914400" rtl="0" eaLnBrk="0" fontAlgn="base" latinLnBrk="0" hangingPunct="0">
              <a:lnSpc>
                <a:spcPts val="1015"/>
              </a:lnSpc>
              <a:spcBef>
                <a:spcPts val="9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78" name="Rectangle 140"/>
          <p:cNvSpPr>
            <a:spLocks noGrp="1" noChangeArrowheads="1"/>
          </p:cNvSpPr>
          <p:nvPr>
            <p:ph type="dt" sz="half" idx="2"/>
          </p:nvPr>
        </p:nvSpPr>
        <p:spPr bwMode="auto">
          <a:xfrm>
            <a:off x="8136467" y="6564313"/>
            <a:ext cx="3128433" cy="166688"/>
          </a:xfrm>
          <a:prstGeom prst="rect">
            <a:avLst/>
          </a:prstGeom>
          <a:noFill/>
          <a:ln>
            <a:noFill/>
          </a:ln>
          <a:effectLst/>
        </p:spPr>
        <p:txBody>
          <a:bodyPr vert="horz" wrap="square" lIns="0" tIns="0" rIns="0" bIns="0" numCol="1" anchor="t" anchorCtr="0" compatLnSpc="1">
            <a:spAutoFit/>
          </a:bodyPr>
          <a:lstStyle>
            <a:lvl1pPr algn="r">
              <a:defRPr sz="830" b="0">
                <a:solidFill>
                  <a:schemeClr val="tx1"/>
                </a:solidFill>
                <a:latin typeface="微软雅黑" panose="020B0503020204020204" charset="-122"/>
                <a:ea typeface="微软雅黑" panose="020B0503020204020204" charset="-122"/>
              </a:defRPr>
            </a:lvl1pPr>
          </a:lstStyle>
          <a:p>
            <a:pPr marL="0" marR="0" lvl="0" indent="0" algn="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en-US" altLang="zh-CN" sz="830" b="0" i="0" u="none" strike="noStrike" kern="1200" cap="none" spc="0" normalizeH="0" baseline="0" noProof="0">
              <a:ln>
                <a:noFill/>
              </a:ln>
              <a:solidFill>
                <a:schemeClr val="tx1"/>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cs"/>
            </a:endParaRPr>
          </a:p>
        </p:txBody>
      </p:sp>
      <p:sp>
        <p:nvSpPr>
          <p:cNvPr id="1048579" name="Rectangle 101"/>
          <p:cNvSpPr>
            <a:spLocks noGrp="1" noChangeArrowheads="1"/>
          </p:cNvSpPr>
          <p:nvPr>
            <p:ph type="title"/>
          </p:nvPr>
        </p:nvSpPr>
        <p:spPr bwMode="auto">
          <a:xfrm>
            <a:off x="903817" y="1008063"/>
            <a:ext cx="10536767" cy="660400"/>
          </a:xfrm>
          <a:prstGeom prst="rect">
            <a:avLst/>
          </a:prstGeom>
          <a:noFill/>
          <a:ln>
            <a:noFill/>
          </a:ln>
          <a:effectLst/>
        </p:spPr>
        <p:txBody>
          <a:bodyPr vert="horz" wrap="square" lIns="0" tIns="0" rIns="0" bIns="0" numCol="1" anchor="t" anchorCtr="0" compatLnSpc="1"/>
          <a:lstStyle/>
          <a:p>
            <a:pPr lvl="0"/>
            <a:r>
              <a:rPr lang="de-DE" altLang="de-DE"/>
              <a:t>Klicken Sie, um das Format des Titel-Masters zu bearbeiten.</a:t>
            </a:r>
          </a:p>
        </p:txBody>
      </p:sp>
      <p:sp>
        <p:nvSpPr>
          <p:cNvPr id="1048580" name="Rectangle 103"/>
          <p:cNvSpPr>
            <a:spLocks noGrp="1" noChangeArrowheads="1"/>
          </p:cNvSpPr>
          <p:nvPr>
            <p:ph type="body" idx="1"/>
          </p:nvPr>
        </p:nvSpPr>
        <p:spPr bwMode="auto">
          <a:xfrm>
            <a:off x="903817" y="1930400"/>
            <a:ext cx="10515600" cy="2655888"/>
          </a:xfrm>
          <a:prstGeom prst="rect">
            <a:avLst/>
          </a:prstGeom>
          <a:noFill/>
          <a:ln>
            <a:noFill/>
          </a:ln>
          <a:effectLst/>
        </p:spPr>
        <p:txBody>
          <a:bodyPr vert="horz" wrap="square" lIns="0" tIns="0" rIns="0" bIns="0" numCol="1" anchor="t" anchorCtr="0" compatLnSpc="1">
            <a:spAutoFit/>
          </a:bodyPr>
          <a:lstStyle/>
          <a:p>
            <a:pPr lvl="0"/>
            <a:r>
              <a:rPr lang="de-DE" altLang="de-DE"/>
              <a:t>Klicken Sie, um die Textformatierung des Masters zu bearbeiten.</a:t>
            </a:r>
          </a:p>
          <a:p>
            <a:pPr lvl="1"/>
            <a:r>
              <a:rPr lang="de-DE" altLang="de-DE"/>
              <a:t>Ebene 1</a:t>
            </a:r>
          </a:p>
          <a:p>
            <a:pPr lvl="2"/>
            <a:r>
              <a:rPr lang="de-DE" altLang="de-DE"/>
              <a:t>Ebene 2</a:t>
            </a:r>
          </a:p>
          <a:p>
            <a:pPr lvl="3"/>
            <a:r>
              <a:rPr lang="de-DE" altLang="de-DE"/>
              <a:t>Ebene 3</a:t>
            </a:r>
          </a:p>
          <a:p>
            <a:pPr lvl="3"/>
            <a:r>
              <a:rPr lang="de-DE" altLang="de-DE"/>
              <a:t>Ebene 3</a:t>
            </a:r>
          </a:p>
          <a:p>
            <a:pPr lvl="3"/>
            <a:r>
              <a:rPr lang="de-DE" altLang="de-DE"/>
              <a:t>Ebene 3</a:t>
            </a:r>
          </a:p>
          <a:p>
            <a:pPr lvl="1"/>
            <a:r>
              <a:rPr lang="de-DE" altLang="de-DE"/>
              <a:t>Ebene 1</a:t>
            </a:r>
          </a:p>
          <a:p>
            <a:pPr lvl="2"/>
            <a:r>
              <a:rPr lang="de-DE" altLang="de-DE"/>
              <a:t>Ebene 2</a:t>
            </a:r>
          </a:p>
          <a:p>
            <a:pPr lvl="2"/>
            <a:r>
              <a:rPr lang="de-DE" altLang="de-DE"/>
              <a:t>Ebene 2</a:t>
            </a:r>
          </a:p>
          <a:p>
            <a:pPr lvl="1"/>
            <a:r>
              <a:rPr lang="de-DE" altLang="de-DE"/>
              <a:t>Ebene 1</a:t>
            </a:r>
          </a:p>
          <a:p>
            <a:pPr lvl="3"/>
            <a:endParaRPr lang="de-DE" altLang="de-DE"/>
          </a:p>
        </p:txBody>
      </p:sp>
      <p:sp>
        <p:nvSpPr>
          <p:cNvPr id="1048581" name="Line 279"/>
          <p:cNvSpPr>
            <a:spLocks noChangeShapeType="1"/>
          </p:cNvSpPr>
          <p:nvPr/>
        </p:nvSpPr>
        <p:spPr bwMode="auto">
          <a:xfrm>
            <a:off x="11438467" y="-6350"/>
            <a:ext cx="0" cy="7073900"/>
          </a:xfrm>
          <a:prstGeom prst="line">
            <a:avLst/>
          </a:prstGeom>
          <a:noFill/>
          <a:ln>
            <a:noFill/>
          </a:ln>
          <a:effectLst/>
        </p:spPr>
        <p:txBody>
          <a:bodyPr wrap="none" anchor="ct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82" name="Line 137"/>
          <p:cNvSpPr>
            <a:spLocks noChangeShapeType="1"/>
          </p:cNvSpPr>
          <p:nvPr/>
        </p:nvSpPr>
        <p:spPr bwMode="auto">
          <a:xfrm>
            <a:off x="0" y="762000"/>
            <a:ext cx="12192000" cy="0"/>
          </a:xfrm>
          <a:prstGeom prst="line">
            <a:avLst/>
          </a:prstGeom>
          <a:noFill/>
          <a:ln w="9525">
            <a:solidFill>
              <a:srgbClr val="172F37"/>
            </a:solidFill>
            <a:round/>
          </a:ln>
          <a:effectLst/>
        </p:spPr>
        <p:txBody>
          <a:bodyPr wrap="none" lIns="0" tIns="0" rIns="0" bIns="0" anchor="ct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83" name="Line 350"/>
          <p:cNvSpPr>
            <a:spLocks noChangeShapeType="1"/>
          </p:cNvSpPr>
          <p:nvPr/>
        </p:nvSpPr>
        <p:spPr bwMode="auto">
          <a:xfrm>
            <a:off x="11345333" y="6593205"/>
            <a:ext cx="127000" cy="405765"/>
          </a:xfrm>
          <a:prstGeom prst="line">
            <a:avLst/>
          </a:prstGeom>
          <a:noFill/>
          <a:ln w="9525">
            <a:solidFill>
              <a:srgbClr val="172F37"/>
            </a:solidFill>
            <a:round/>
          </a:ln>
          <a:effectLst/>
        </p:spPr>
        <p:txBody>
          <a:bodyPr wrap="none" lIns="0" tIns="0" rIns="0" bIns="0" anchor="ctr">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grpSp>
        <p:nvGrpSpPr>
          <p:cNvPr id="13" name="Group 369"/>
          <p:cNvGrpSpPr/>
          <p:nvPr/>
        </p:nvGrpSpPr>
        <p:grpSpPr>
          <a:xfrm>
            <a:off x="0" y="0"/>
            <a:ext cx="12956117" cy="6864350"/>
            <a:chOff x="0" y="0"/>
            <a:chExt cx="6631" cy="4324"/>
          </a:xfrm>
        </p:grpSpPr>
        <p:sp>
          <p:nvSpPr>
            <p:cNvPr id="1048584" name="Freeform 304"/>
            <p:cNvSpPr/>
            <p:nvPr/>
          </p:nvSpPr>
          <p:spPr bwMode="auto">
            <a:xfrm>
              <a:off x="469" y="176"/>
              <a:ext cx="1710" cy="256"/>
            </a:xfrm>
            <a:custGeom>
              <a:avLst/>
              <a:gdLst>
                <a:gd name="T0" fmla="*/ 0 w 1710"/>
                <a:gd name="T1" fmla="*/ 0 h 216"/>
                <a:gd name="T2" fmla="*/ 1710 w 1710"/>
                <a:gd name="T3" fmla="*/ 0 h 216"/>
                <a:gd name="T4" fmla="*/ 1710 w 1710"/>
                <a:gd name="T5" fmla="*/ 143 h 216"/>
                <a:gd name="T6" fmla="*/ 0 w 1710"/>
                <a:gd name="T7" fmla="*/ 143 h 2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10" h="216">
                  <a:moveTo>
                    <a:pt x="0" y="0"/>
                  </a:moveTo>
                  <a:lnTo>
                    <a:pt x="1710" y="0"/>
                  </a:lnTo>
                  <a:lnTo>
                    <a:pt x="1710" y="216"/>
                  </a:lnTo>
                  <a:lnTo>
                    <a:pt x="0" y="216"/>
                  </a:lnTo>
                </a:path>
              </a:pathLst>
            </a:cu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85" name="Line 303"/>
            <p:cNvSpPr>
              <a:spLocks noChangeShapeType="1"/>
            </p:cNvSpPr>
            <p:nvPr/>
          </p:nvSpPr>
          <p:spPr bwMode="auto">
            <a:xfrm>
              <a:off x="471" y="0"/>
              <a:ext cx="0" cy="4324"/>
            </a:xfrm>
            <a:prstGeom prst="line">
              <a:avLst/>
            </a:prstGeom>
            <a:noFill/>
            <a:ln>
              <a:noFill/>
            </a:ln>
            <a:effectLst/>
          </p:spPr>
          <p:txBody>
            <a:bodyPr wrap="none"/>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86" name="Line 306"/>
            <p:cNvSpPr>
              <a:spLocks noChangeShapeType="1"/>
            </p:cNvSpPr>
            <p:nvPr/>
          </p:nvSpPr>
          <p:spPr bwMode="auto">
            <a:xfrm>
              <a:off x="3088" y="659"/>
              <a:ext cx="65" cy="256"/>
            </a:xfrm>
            <a:prstGeom prst="line">
              <a:avLst/>
            </a:prstGeom>
            <a:noFill/>
            <a:ln>
              <a:noFill/>
            </a:ln>
            <a:effectLst/>
          </p:spPr>
          <p:txBody>
            <a:bodyPr wrap="none"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87" name="Line 307"/>
            <p:cNvSpPr>
              <a:spLocks noChangeShapeType="1"/>
            </p:cNvSpPr>
            <p:nvPr/>
          </p:nvSpPr>
          <p:spPr bwMode="auto">
            <a:xfrm>
              <a:off x="3088" y="1248"/>
              <a:ext cx="65" cy="256"/>
            </a:xfrm>
            <a:prstGeom prst="line">
              <a:avLst/>
            </a:prstGeom>
            <a:noFill/>
            <a:ln>
              <a:noFill/>
            </a:ln>
            <a:effectLst/>
          </p:spPr>
          <p:txBody>
            <a:bodyPr wrap="none"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88" name="Line 308"/>
            <p:cNvSpPr>
              <a:spLocks noChangeShapeType="1"/>
            </p:cNvSpPr>
            <p:nvPr/>
          </p:nvSpPr>
          <p:spPr bwMode="auto">
            <a:xfrm>
              <a:off x="3088" y="4041"/>
              <a:ext cx="65" cy="256"/>
            </a:xfrm>
            <a:prstGeom prst="line">
              <a:avLst/>
            </a:prstGeom>
            <a:noFill/>
            <a:ln>
              <a:noFill/>
            </a:ln>
            <a:effectLst/>
          </p:spPr>
          <p:txBody>
            <a:bodyPr wrap="none"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89" name="Line 309"/>
            <p:cNvSpPr>
              <a:spLocks noChangeShapeType="1"/>
            </p:cNvSpPr>
            <p:nvPr/>
          </p:nvSpPr>
          <p:spPr bwMode="auto">
            <a:xfrm>
              <a:off x="5808" y="4"/>
              <a:ext cx="65" cy="256"/>
            </a:xfrm>
            <a:prstGeom prst="line">
              <a:avLst/>
            </a:prstGeom>
            <a:noFill/>
            <a:ln>
              <a:noFill/>
            </a:ln>
            <a:effectLst/>
          </p:spPr>
          <p:txBody>
            <a:bodyPr wrap="none"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90" name="Line 310"/>
            <p:cNvSpPr>
              <a:spLocks noChangeShapeType="1"/>
            </p:cNvSpPr>
            <p:nvPr/>
          </p:nvSpPr>
          <p:spPr bwMode="auto">
            <a:xfrm>
              <a:off x="4888" y="4"/>
              <a:ext cx="0" cy="256"/>
            </a:xfrm>
            <a:prstGeom prst="line">
              <a:avLst/>
            </a:pr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91" name="Line 311"/>
            <p:cNvSpPr>
              <a:spLocks noChangeShapeType="1"/>
            </p:cNvSpPr>
            <p:nvPr/>
          </p:nvSpPr>
          <p:spPr bwMode="auto">
            <a:xfrm flipH="1">
              <a:off x="0" y="176"/>
              <a:ext cx="6240" cy="256"/>
            </a:xfrm>
            <a:prstGeom prst="line">
              <a:avLst/>
            </a:pr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92" name="Line 312"/>
            <p:cNvSpPr>
              <a:spLocks noChangeShapeType="1"/>
            </p:cNvSpPr>
            <p:nvPr/>
          </p:nvSpPr>
          <p:spPr bwMode="auto">
            <a:xfrm flipH="1">
              <a:off x="0" y="348"/>
              <a:ext cx="6240" cy="256"/>
            </a:xfrm>
            <a:prstGeom prst="line">
              <a:avLst/>
            </a:pr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93" name="Line 313"/>
            <p:cNvSpPr>
              <a:spLocks noChangeShapeType="1"/>
            </p:cNvSpPr>
            <p:nvPr/>
          </p:nvSpPr>
          <p:spPr bwMode="auto">
            <a:xfrm>
              <a:off x="5132" y="4"/>
              <a:ext cx="0" cy="256"/>
            </a:xfrm>
            <a:prstGeom prst="line">
              <a:avLst/>
            </a:prstGeom>
            <a:noFill/>
            <a:ln>
              <a:noFill/>
            </a:ln>
            <a:effectLst/>
          </p:spPr>
          <p:txBody>
            <a:bodyPr lIns="0" tIns="0" rIns="0" bIns="0">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94" name="Rectangle 314"/>
            <p:cNvSpPr>
              <a:spLocks noChangeArrowheads="1"/>
            </p:cNvSpPr>
            <p:nvPr/>
          </p:nvSpPr>
          <p:spPr bwMode="auto">
            <a:xfrm>
              <a:off x="6382" y="27"/>
              <a:ext cx="249" cy="151"/>
            </a:xfrm>
            <a:prstGeom prst="rect">
              <a:avLst/>
            </a:prstGeom>
            <a:solidFill>
              <a:schemeClr val="bg1"/>
            </a:solidFill>
            <a:ln>
              <a:noFill/>
            </a:ln>
            <a:effectLst/>
          </p:spPr>
          <p:txBody>
            <a:bodyPr lIns="0" tIns="0" rIns="0" bIns="0" anchor="ctr">
              <a:spAutoFit/>
            </a:bodyPr>
            <a:lstStyle>
              <a:lvl1pPr>
                <a:defRPr sz="1300" b="1">
                  <a:solidFill>
                    <a:srgbClr val="000000"/>
                  </a:solidFill>
                  <a:latin typeface="Arial" panose="020B0604020202020204" pitchFamily="34" charset="0"/>
                  <a:ea typeface="宋体" panose="02010600030101010101" pitchFamily="2" charset="-122"/>
                </a:defRPr>
              </a:lvl1pPr>
              <a:lvl2pPr marL="742950" indent="-285750">
                <a:defRPr sz="1300" b="1">
                  <a:solidFill>
                    <a:srgbClr val="000000"/>
                  </a:solidFill>
                  <a:latin typeface="Arial" panose="020B0604020202020204" pitchFamily="34" charset="0"/>
                  <a:ea typeface="宋体" panose="02010600030101010101" pitchFamily="2" charset="-122"/>
                </a:defRPr>
              </a:lvl2pPr>
              <a:lvl3pPr marL="1143000" indent="-228600">
                <a:defRPr sz="1300" b="1">
                  <a:solidFill>
                    <a:srgbClr val="000000"/>
                  </a:solidFill>
                  <a:latin typeface="Arial" panose="020B0604020202020204" pitchFamily="34" charset="0"/>
                  <a:ea typeface="宋体" panose="02010600030101010101" pitchFamily="2" charset="-122"/>
                </a:defRPr>
              </a:lvl3pPr>
              <a:lvl4pPr marL="1600200" indent="-228600">
                <a:defRPr sz="1300" b="1">
                  <a:solidFill>
                    <a:srgbClr val="000000"/>
                  </a:solidFill>
                  <a:latin typeface="Arial" panose="020B0604020202020204" pitchFamily="34" charset="0"/>
                  <a:ea typeface="宋体" panose="02010600030101010101" pitchFamily="2" charset="-122"/>
                </a:defRPr>
              </a:lvl4pPr>
              <a:lvl5pPr marL="2057400" indent="-228600">
                <a:defRPr sz="1300" b="1">
                  <a:solidFill>
                    <a:srgbClr val="000000"/>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1300" b="1">
                  <a:solidFill>
                    <a:srgbClr val="000000"/>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1300" b="1">
                  <a:solidFill>
                    <a:srgbClr val="000000"/>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1300" b="1">
                  <a:solidFill>
                    <a:srgbClr val="000000"/>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1300" b="1">
                  <a:solidFill>
                    <a:srgbClr val="000000"/>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1200" b="1" i="0" u="none" strike="noStrike" kern="1200" cap="none" spc="0" normalizeH="0" baseline="0" noProof="0">
                <a:ln>
                  <a:noFill/>
                </a:ln>
                <a:solidFill>
                  <a:srgbClr val="000000"/>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endParaRPr>
            </a:p>
          </p:txBody>
        </p:sp>
        <p:sp>
          <p:nvSpPr>
            <p:cNvPr id="1048595" name="Line 355"/>
            <p:cNvSpPr>
              <a:spLocks noChangeShapeType="1"/>
            </p:cNvSpPr>
            <p:nvPr/>
          </p:nvSpPr>
          <p:spPr bwMode="auto">
            <a:xfrm>
              <a:off x="849" y="111"/>
              <a:ext cx="0" cy="256"/>
            </a:xfrm>
            <a:prstGeom prst="line">
              <a:avLst/>
            </a:prstGeom>
            <a:noFill/>
            <a:ln>
              <a:noFill/>
            </a:ln>
            <a:effectLst/>
          </p:spPr>
          <p:txBody>
            <a:bodyPr lIns="0" tIns="0" rIns="0" bIns="0" anchor="ctr">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sp>
          <p:nvSpPr>
            <p:cNvPr id="1048596" name="Line 364"/>
            <p:cNvSpPr>
              <a:spLocks noChangeShapeType="1"/>
            </p:cNvSpPr>
            <p:nvPr/>
          </p:nvSpPr>
          <p:spPr bwMode="auto">
            <a:xfrm flipH="1">
              <a:off x="200" y="3056"/>
              <a:ext cx="65" cy="256"/>
            </a:xfrm>
            <a:prstGeom prst="line">
              <a:avLst/>
            </a:prstGeom>
            <a:noFill/>
            <a:ln>
              <a:noFill/>
            </a:ln>
            <a:effectLst/>
          </p:spPr>
          <p:txBody>
            <a:bodyPr wrap="none" lIns="0" tIns="0" rIns="0" bIns="0" anchor="ctr">
              <a:spAutoFit/>
            </a:bodyPr>
            <a:lstStyle/>
            <a:p>
              <a:pPr marL="0" marR="0" lvl="0" indent="0" algn="ctr" defTabSz="914400" rtl="0" eaLnBrk="0" fontAlgn="base" latinLnBrk="0" hangingPunct="0">
                <a:lnSpc>
                  <a:spcPct val="130000"/>
                </a:lnSpc>
                <a:spcBef>
                  <a:spcPct val="0"/>
                </a:spcBef>
                <a:spcAft>
                  <a:spcPct val="0"/>
                </a:spcAft>
                <a:buClr>
                  <a:srgbClr val="FF3300"/>
                </a:buClr>
                <a:buSzPct val="80000"/>
                <a:buFont typeface="Marlett" pitchFamily="2" charset="2"/>
                <a:buNone/>
              </a:pPr>
              <a:endParaRPr kumimoji="1" lang="zh-CN" altLang="en-US" sz="2030" b="1" i="0" u="none" strike="noStrike" kern="1200" cap="none" spc="0" normalizeH="0" baseline="0" noProof="0">
                <a:ln>
                  <a:noFill/>
                </a:ln>
                <a:solidFill>
                  <a:schemeClr val="bg1"/>
                </a:solidFill>
                <a:effectLst>
                  <a:outerShdw blurRad="38100" dist="38100" dir="2700000" algn="tl">
                    <a:srgbClr val="000000">
                      <a:alpha val="43137"/>
                    </a:srgbClr>
                  </a:outerShdw>
                </a:effectLst>
                <a:uLnTx/>
                <a:uFillTx/>
                <a:latin typeface="华文楷体" panose="02010600040101010101" pitchFamily="2" charset="-122"/>
                <a:ea typeface="华文楷体" panose="02010600040101010101" pitchFamily="2" charset="-122"/>
                <a:cs typeface="+mn-cs"/>
              </a:endParaRPr>
            </a:p>
          </p:txBody>
        </p:sp>
      </p:grpSp>
      <p:pic>
        <p:nvPicPr>
          <p:cNvPr id="2097152" name="图片 1"/>
          <p:cNvPicPr>
            <a:picLocks noChangeAspect="1"/>
          </p:cNvPicPr>
          <p:nvPr/>
        </p:nvPicPr>
        <p:blipFill>
          <a:blip r:embed="rId15"/>
          <a:stretch>
            <a:fillRect/>
          </a:stretch>
        </p:blipFill>
        <p:spPr>
          <a:xfrm>
            <a:off x="10068984" y="244475"/>
            <a:ext cx="1170516" cy="388938"/>
          </a:xfrm>
          <a:prstGeom prst="rect">
            <a:avLst/>
          </a:prstGeom>
          <a:noFill/>
          <a:ln w="9525">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l" rtl="0" eaLnBrk="1" fontAlgn="base" hangingPunct="1">
        <a:lnSpc>
          <a:spcPct val="93000"/>
        </a:lnSpc>
        <a:spcBef>
          <a:spcPct val="0"/>
        </a:spcBef>
        <a:spcAft>
          <a:spcPct val="0"/>
        </a:spcAft>
        <a:defRPr kumimoji="1" sz="1940" b="1" kern="1200">
          <a:solidFill>
            <a:srgbClr val="000000"/>
          </a:solidFill>
          <a:latin typeface="+mj-lt"/>
          <a:ea typeface="+mj-ea"/>
          <a:cs typeface="+mj-cs"/>
        </a:defRPr>
      </a:lvl1pPr>
      <a:lvl2pPr algn="l" rtl="0" eaLnBrk="1" fontAlgn="base" hangingPunct="1">
        <a:lnSpc>
          <a:spcPct val="93000"/>
        </a:lnSpc>
        <a:spcBef>
          <a:spcPct val="0"/>
        </a:spcBef>
        <a:spcAft>
          <a:spcPct val="0"/>
        </a:spcAft>
        <a:defRPr kumimoji="1" sz="1940" b="1">
          <a:solidFill>
            <a:srgbClr val="000000"/>
          </a:solidFill>
          <a:latin typeface="Arial" panose="020B0604020202020204" pitchFamily="34" charset="0"/>
          <a:ea typeface="宋体" panose="02010600030101010101" pitchFamily="2" charset="-122"/>
        </a:defRPr>
      </a:lvl2pPr>
      <a:lvl3pPr algn="l" rtl="0" eaLnBrk="1" fontAlgn="base" hangingPunct="1">
        <a:lnSpc>
          <a:spcPct val="93000"/>
        </a:lnSpc>
        <a:spcBef>
          <a:spcPct val="0"/>
        </a:spcBef>
        <a:spcAft>
          <a:spcPct val="0"/>
        </a:spcAft>
        <a:defRPr kumimoji="1" sz="1940" b="1">
          <a:solidFill>
            <a:srgbClr val="000000"/>
          </a:solidFill>
          <a:latin typeface="Arial" panose="020B0604020202020204" pitchFamily="34" charset="0"/>
          <a:ea typeface="宋体" panose="02010600030101010101" pitchFamily="2" charset="-122"/>
        </a:defRPr>
      </a:lvl3pPr>
      <a:lvl4pPr algn="l" rtl="0" eaLnBrk="1" fontAlgn="base" hangingPunct="1">
        <a:lnSpc>
          <a:spcPct val="93000"/>
        </a:lnSpc>
        <a:spcBef>
          <a:spcPct val="0"/>
        </a:spcBef>
        <a:spcAft>
          <a:spcPct val="0"/>
        </a:spcAft>
        <a:defRPr kumimoji="1" sz="1940" b="1">
          <a:solidFill>
            <a:srgbClr val="000000"/>
          </a:solidFill>
          <a:latin typeface="Arial" panose="020B0604020202020204" pitchFamily="34" charset="0"/>
          <a:ea typeface="宋体" panose="02010600030101010101" pitchFamily="2" charset="-122"/>
        </a:defRPr>
      </a:lvl4pPr>
      <a:lvl5pPr algn="l" rtl="0" eaLnBrk="1" fontAlgn="base" hangingPunct="1">
        <a:lnSpc>
          <a:spcPct val="93000"/>
        </a:lnSpc>
        <a:spcBef>
          <a:spcPct val="0"/>
        </a:spcBef>
        <a:spcAft>
          <a:spcPct val="0"/>
        </a:spcAft>
        <a:defRPr kumimoji="1" sz="1940" b="1">
          <a:solidFill>
            <a:srgbClr val="000000"/>
          </a:solidFill>
          <a:latin typeface="Arial" panose="020B0604020202020204" pitchFamily="34" charset="0"/>
          <a:ea typeface="宋体" panose="02010600030101010101" pitchFamily="2" charset="-122"/>
        </a:defRPr>
      </a:lvl5pPr>
      <a:lvl6pPr marL="422275" algn="l" rtl="0" eaLnBrk="1" fontAlgn="base" hangingPunct="1">
        <a:lnSpc>
          <a:spcPct val="93000"/>
        </a:lnSpc>
        <a:spcBef>
          <a:spcPct val="0"/>
        </a:spcBef>
        <a:spcAft>
          <a:spcPct val="0"/>
        </a:spcAft>
        <a:defRPr kumimoji="1" sz="1940" b="1">
          <a:solidFill>
            <a:srgbClr val="000000"/>
          </a:solidFill>
          <a:latin typeface="Arial" panose="020B0604020202020204" pitchFamily="34" charset="0"/>
          <a:ea typeface="宋体" panose="02010600030101010101" pitchFamily="2" charset="-122"/>
        </a:defRPr>
      </a:lvl6pPr>
      <a:lvl7pPr marL="843915" algn="l" rtl="0" eaLnBrk="1" fontAlgn="base" hangingPunct="1">
        <a:lnSpc>
          <a:spcPct val="93000"/>
        </a:lnSpc>
        <a:spcBef>
          <a:spcPct val="0"/>
        </a:spcBef>
        <a:spcAft>
          <a:spcPct val="0"/>
        </a:spcAft>
        <a:defRPr kumimoji="1" sz="1940" b="1">
          <a:solidFill>
            <a:srgbClr val="000000"/>
          </a:solidFill>
          <a:latin typeface="Arial" panose="020B0604020202020204" pitchFamily="34" charset="0"/>
          <a:ea typeface="宋体" panose="02010600030101010101" pitchFamily="2" charset="-122"/>
        </a:defRPr>
      </a:lvl7pPr>
      <a:lvl8pPr marL="1266190" algn="l" rtl="0" eaLnBrk="1" fontAlgn="base" hangingPunct="1">
        <a:lnSpc>
          <a:spcPct val="93000"/>
        </a:lnSpc>
        <a:spcBef>
          <a:spcPct val="0"/>
        </a:spcBef>
        <a:spcAft>
          <a:spcPct val="0"/>
        </a:spcAft>
        <a:defRPr kumimoji="1" sz="1940" b="1">
          <a:solidFill>
            <a:srgbClr val="000000"/>
          </a:solidFill>
          <a:latin typeface="Arial" panose="020B0604020202020204" pitchFamily="34" charset="0"/>
          <a:ea typeface="宋体" panose="02010600030101010101" pitchFamily="2" charset="-122"/>
        </a:defRPr>
      </a:lvl8pPr>
      <a:lvl9pPr marL="1688465" algn="l" rtl="0" eaLnBrk="1" fontAlgn="base" hangingPunct="1">
        <a:lnSpc>
          <a:spcPct val="93000"/>
        </a:lnSpc>
        <a:spcBef>
          <a:spcPct val="0"/>
        </a:spcBef>
        <a:spcAft>
          <a:spcPct val="0"/>
        </a:spcAft>
        <a:defRPr kumimoji="1" sz="1940" b="1">
          <a:solidFill>
            <a:srgbClr val="000000"/>
          </a:solidFill>
          <a:latin typeface="Arial" panose="020B0604020202020204" pitchFamily="34" charset="0"/>
          <a:ea typeface="宋体" panose="02010600030101010101" pitchFamily="2" charset="-122"/>
        </a:defRPr>
      </a:lvl9pPr>
    </p:titleStyle>
    <p:bodyStyle>
      <a:lvl1pPr algn="l" defTabSz="304800" rtl="0" eaLnBrk="1" fontAlgn="base" hangingPunct="1">
        <a:spcBef>
          <a:spcPct val="0"/>
        </a:spcBef>
        <a:spcAft>
          <a:spcPct val="0"/>
        </a:spcAft>
        <a:defRPr kumimoji="1" sz="1570" b="1" kern="1200">
          <a:solidFill>
            <a:srgbClr val="000000"/>
          </a:solidFill>
          <a:latin typeface="+mn-lt"/>
          <a:ea typeface="+mn-ea"/>
          <a:cs typeface="+mn-cs"/>
        </a:defRPr>
      </a:lvl1pPr>
      <a:lvl2pPr marL="361950" indent="-360680" algn="l" defTabSz="304800" rtl="0" eaLnBrk="1" fontAlgn="base" hangingPunct="1">
        <a:spcBef>
          <a:spcPct val="0"/>
        </a:spcBef>
        <a:spcAft>
          <a:spcPct val="0"/>
        </a:spcAft>
        <a:buChar char="•"/>
        <a:defRPr kumimoji="1" sz="1570" kern="1200">
          <a:solidFill>
            <a:srgbClr val="000000"/>
          </a:solidFill>
          <a:latin typeface="+mn-lt"/>
          <a:ea typeface="+mn-ea"/>
          <a:cs typeface="+mn-cs"/>
        </a:defRPr>
      </a:lvl2pPr>
      <a:lvl3pPr marL="770890" indent="-407670" algn="l" defTabSz="304800" rtl="0" eaLnBrk="1" fontAlgn="base" hangingPunct="1">
        <a:spcBef>
          <a:spcPct val="0"/>
        </a:spcBef>
        <a:spcAft>
          <a:spcPct val="0"/>
        </a:spcAft>
        <a:buChar char="–"/>
        <a:defRPr kumimoji="1" sz="1570" kern="1200">
          <a:solidFill>
            <a:srgbClr val="000000"/>
          </a:solidFill>
          <a:latin typeface="+mn-lt"/>
          <a:ea typeface="+mn-ea"/>
          <a:cs typeface="+mn-cs"/>
        </a:defRPr>
      </a:lvl3pPr>
      <a:lvl4pPr marL="1144270" indent="-372110" algn="l" defTabSz="304800" rtl="0" eaLnBrk="1" fontAlgn="base" hangingPunct="1">
        <a:spcBef>
          <a:spcPct val="0"/>
        </a:spcBef>
        <a:spcAft>
          <a:spcPct val="0"/>
        </a:spcAft>
        <a:buChar char="-"/>
        <a:defRPr kumimoji="1" sz="1570" kern="1200">
          <a:solidFill>
            <a:srgbClr val="000000"/>
          </a:solidFill>
          <a:latin typeface="+mn-lt"/>
          <a:ea typeface="+mn-ea"/>
          <a:cs typeface="+mn-cs"/>
        </a:defRPr>
      </a:lvl4pPr>
      <a:lvl5pPr marL="2422525" indent="4445" algn="ctr" defTabSz="304800" rtl="0" eaLnBrk="1" fontAlgn="base" hangingPunct="1">
        <a:lnSpc>
          <a:spcPts val="1475"/>
        </a:lnSpc>
        <a:spcBef>
          <a:spcPct val="0"/>
        </a:spcBef>
        <a:spcAft>
          <a:spcPct val="0"/>
        </a:spcAft>
        <a:defRPr kumimoji="1" sz="1290" b="1" kern="1200">
          <a:solidFill>
            <a:srgbClr val="000000"/>
          </a:solidFill>
          <a:latin typeface="+mn-lt"/>
          <a:ea typeface="+mn-ea"/>
          <a:cs typeface="+mn-cs"/>
        </a:defRPr>
      </a:lvl5pPr>
      <a:lvl6pPr marL="2320925" indent="-210820" algn="l" defTabSz="843915" rtl="0" eaLnBrk="1" latinLnBrk="0" hangingPunct="1">
        <a:lnSpc>
          <a:spcPct val="90000"/>
        </a:lnSpc>
        <a:spcBef>
          <a:spcPts val="460"/>
        </a:spcBef>
        <a:buFont typeface="Arial" panose="020B0604020202020204" pitchFamily="34" charset="0"/>
        <a:buChar char="•"/>
        <a:defRPr sz="1660" kern="1200">
          <a:solidFill>
            <a:schemeClr val="tx1"/>
          </a:solidFill>
          <a:latin typeface="+mn-lt"/>
          <a:ea typeface="+mn-ea"/>
          <a:cs typeface="+mn-cs"/>
        </a:defRPr>
      </a:lvl6pPr>
      <a:lvl7pPr marL="2743200" indent="-210820" algn="l" defTabSz="843915" rtl="0" eaLnBrk="1" latinLnBrk="0" hangingPunct="1">
        <a:lnSpc>
          <a:spcPct val="90000"/>
        </a:lnSpc>
        <a:spcBef>
          <a:spcPts val="460"/>
        </a:spcBef>
        <a:buFont typeface="Arial" panose="020B0604020202020204" pitchFamily="34" charset="0"/>
        <a:buChar char="•"/>
        <a:defRPr sz="1660" kern="1200">
          <a:solidFill>
            <a:schemeClr val="tx1"/>
          </a:solidFill>
          <a:latin typeface="+mn-lt"/>
          <a:ea typeface="+mn-ea"/>
          <a:cs typeface="+mn-cs"/>
        </a:defRPr>
      </a:lvl7pPr>
      <a:lvl8pPr marL="3165475" indent="-210820" algn="l" defTabSz="843915" rtl="0" eaLnBrk="1" latinLnBrk="0" hangingPunct="1">
        <a:lnSpc>
          <a:spcPct val="90000"/>
        </a:lnSpc>
        <a:spcBef>
          <a:spcPts val="460"/>
        </a:spcBef>
        <a:buFont typeface="Arial" panose="020B0604020202020204" pitchFamily="34" charset="0"/>
        <a:buChar char="•"/>
        <a:defRPr sz="1660" kern="1200">
          <a:solidFill>
            <a:schemeClr val="tx1"/>
          </a:solidFill>
          <a:latin typeface="+mn-lt"/>
          <a:ea typeface="+mn-ea"/>
          <a:cs typeface="+mn-cs"/>
        </a:defRPr>
      </a:lvl8pPr>
      <a:lvl9pPr marL="3587115" indent="-210820" algn="l" defTabSz="843915" rtl="0" eaLnBrk="1" latinLnBrk="0" hangingPunct="1">
        <a:lnSpc>
          <a:spcPct val="90000"/>
        </a:lnSpc>
        <a:spcBef>
          <a:spcPts val="460"/>
        </a:spcBef>
        <a:buFont typeface="Arial" panose="020B0604020202020204" pitchFamily="34" charset="0"/>
        <a:buChar char="•"/>
        <a:defRPr sz="1660" kern="1200">
          <a:solidFill>
            <a:schemeClr val="tx1"/>
          </a:solidFill>
          <a:latin typeface="+mn-lt"/>
          <a:ea typeface="+mn-ea"/>
          <a:cs typeface="+mn-cs"/>
        </a:defRPr>
      </a:lvl9pPr>
    </p:bodyStyle>
    <p:otherStyle>
      <a:defPPr>
        <a:defRPr lang="zh-CN"/>
      </a:defPPr>
      <a:lvl1pPr marL="0" algn="l" defTabSz="843915" rtl="0" eaLnBrk="1" latinLnBrk="0" hangingPunct="1">
        <a:defRPr sz="1660" kern="1200">
          <a:solidFill>
            <a:schemeClr val="tx1"/>
          </a:solidFill>
          <a:latin typeface="+mn-lt"/>
          <a:ea typeface="+mn-ea"/>
          <a:cs typeface="+mn-cs"/>
        </a:defRPr>
      </a:lvl1pPr>
      <a:lvl2pPr marL="422275" algn="l" defTabSz="843915" rtl="0" eaLnBrk="1" latinLnBrk="0" hangingPunct="1">
        <a:defRPr sz="1660" kern="1200">
          <a:solidFill>
            <a:schemeClr val="tx1"/>
          </a:solidFill>
          <a:latin typeface="+mn-lt"/>
          <a:ea typeface="+mn-ea"/>
          <a:cs typeface="+mn-cs"/>
        </a:defRPr>
      </a:lvl2pPr>
      <a:lvl3pPr marL="843915" algn="l" defTabSz="843915" rtl="0" eaLnBrk="1" latinLnBrk="0" hangingPunct="1">
        <a:defRPr sz="1660" kern="1200">
          <a:solidFill>
            <a:schemeClr val="tx1"/>
          </a:solidFill>
          <a:latin typeface="+mn-lt"/>
          <a:ea typeface="+mn-ea"/>
          <a:cs typeface="+mn-cs"/>
        </a:defRPr>
      </a:lvl3pPr>
      <a:lvl4pPr marL="1266190" algn="l" defTabSz="843915" rtl="0" eaLnBrk="1" latinLnBrk="0" hangingPunct="1">
        <a:defRPr sz="1660" kern="1200">
          <a:solidFill>
            <a:schemeClr val="tx1"/>
          </a:solidFill>
          <a:latin typeface="+mn-lt"/>
          <a:ea typeface="+mn-ea"/>
          <a:cs typeface="+mn-cs"/>
        </a:defRPr>
      </a:lvl4pPr>
      <a:lvl5pPr marL="1688465" algn="l" defTabSz="843915" rtl="0" eaLnBrk="1" latinLnBrk="0" hangingPunct="1">
        <a:defRPr sz="1660" kern="1200">
          <a:solidFill>
            <a:schemeClr val="tx1"/>
          </a:solidFill>
          <a:latin typeface="+mn-lt"/>
          <a:ea typeface="+mn-ea"/>
          <a:cs typeface="+mn-cs"/>
        </a:defRPr>
      </a:lvl5pPr>
      <a:lvl6pPr marL="2110105" algn="l" defTabSz="843915" rtl="0" eaLnBrk="1" latinLnBrk="0" hangingPunct="1">
        <a:defRPr sz="1660" kern="1200">
          <a:solidFill>
            <a:schemeClr val="tx1"/>
          </a:solidFill>
          <a:latin typeface="+mn-lt"/>
          <a:ea typeface="+mn-ea"/>
          <a:cs typeface="+mn-cs"/>
        </a:defRPr>
      </a:lvl6pPr>
      <a:lvl7pPr marL="2532380" algn="l" defTabSz="843915" rtl="0" eaLnBrk="1" latinLnBrk="0" hangingPunct="1">
        <a:defRPr sz="1660" kern="1200">
          <a:solidFill>
            <a:schemeClr val="tx1"/>
          </a:solidFill>
          <a:latin typeface="+mn-lt"/>
          <a:ea typeface="+mn-ea"/>
          <a:cs typeface="+mn-cs"/>
        </a:defRPr>
      </a:lvl7pPr>
      <a:lvl8pPr marL="2954020" algn="l" defTabSz="843915" rtl="0" eaLnBrk="1" latinLnBrk="0" hangingPunct="1">
        <a:defRPr sz="1660" kern="1200">
          <a:solidFill>
            <a:schemeClr val="tx1"/>
          </a:solidFill>
          <a:latin typeface="+mn-lt"/>
          <a:ea typeface="+mn-ea"/>
          <a:cs typeface="+mn-cs"/>
        </a:defRPr>
      </a:lvl8pPr>
      <a:lvl9pPr marL="3376295" algn="l" defTabSz="843915" rtl="0" eaLnBrk="1" latinLnBrk="0" hangingPunct="1">
        <a:defRPr sz="16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Rectangle 81"/>
          <p:cNvSpPr>
            <a:spLocks noChangeArrowheads="1"/>
          </p:cNvSpPr>
          <p:nvPr/>
        </p:nvSpPr>
        <p:spPr bwMode="auto">
          <a:xfrm>
            <a:off x="2855913" y="2133600"/>
            <a:ext cx="6810375" cy="2833688"/>
          </a:xfrm>
          <a:prstGeom prst="rect">
            <a:avLst/>
          </a:prstGeom>
          <a:noFill/>
          <a:ln>
            <a:noFill/>
          </a:ln>
          <a:effectLst/>
        </p:spPr>
        <p:txBody>
          <a:bodyPr lIns="0" tIns="0" rIns="0" bIns="0"/>
          <a:lstStyle>
            <a:lvl1pPr>
              <a:lnSpc>
                <a:spcPct val="93000"/>
              </a:lnSpc>
              <a:defRPr kumimoji="1" sz="2100" b="1">
                <a:solidFill>
                  <a:srgbClr val="000000"/>
                </a:solidFill>
                <a:latin typeface="Arial" panose="020B0604020202020204" pitchFamily="34" charset="0"/>
                <a:ea typeface="宋体" panose="02010600030101010101" pitchFamily="2" charset="-122"/>
              </a:defRPr>
            </a:lvl1pPr>
            <a:lvl2pPr>
              <a:lnSpc>
                <a:spcPct val="93000"/>
              </a:lnSpc>
              <a:defRPr kumimoji="1" sz="2100" b="1">
                <a:solidFill>
                  <a:srgbClr val="000000"/>
                </a:solidFill>
                <a:latin typeface="Arial" panose="020B0604020202020204" pitchFamily="34" charset="0"/>
                <a:ea typeface="宋体" panose="02010600030101010101" pitchFamily="2" charset="-122"/>
              </a:defRPr>
            </a:lvl2pPr>
            <a:lvl3pPr>
              <a:lnSpc>
                <a:spcPct val="93000"/>
              </a:lnSpc>
              <a:defRPr kumimoji="1" sz="2100" b="1">
                <a:solidFill>
                  <a:srgbClr val="000000"/>
                </a:solidFill>
                <a:latin typeface="Arial" panose="020B0604020202020204" pitchFamily="34" charset="0"/>
                <a:ea typeface="宋体" panose="02010600030101010101" pitchFamily="2" charset="-122"/>
              </a:defRPr>
            </a:lvl3pPr>
            <a:lvl4pPr>
              <a:lnSpc>
                <a:spcPct val="93000"/>
              </a:lnSpc>
              <a:defRPr kumimoji="1" sz="2100" b="1">
                <a:solidFill>
                  <a:srgbClr val="000000"/>
                </a:solidFill>
                <a:latin typeface="Arial" panose="020B0604020202020204" pitchFamily="34" charset="0"/>
                <a:ea typeface="宋体" panose="02010600030101010101" pitchFamily="2" charset="-122"/>
              </a:defRPr>
            </a:lvl4pPr>
            <a:lvl5pPr>
              <a:lnSpc>
                <a:spcPct val="93000"/>
              </a:lnSpc>
              <a:defRPr kumimoji="1" sz="2100" b="1">
                <a:solidFill>
                  <a:srgbClr val="000000"/>
                </a:solidFill>
                <a:latin typeface="Arial" panose="020B0604020202020204" pitchFamily="34" charset="0"/>
                <a:ea typeface="宋体" panose="02010600030101010101" pitchFamily="2" charset="-122"/>
              </a:defRPr>
            </a:lvl5pPr>
            <a:lvl6pPr marL="457200" eaLnBrk="0" fontAlgn="base" hangingPunct="0">
              <a:lnSpc>
                <a:spcPct val="93000"/>
              </a:lnSpc>
              <a:spcBef>
                <a:spcPct val="0"/>
              </a:spcBef>
              <a:spcAft>
                <a:spcPct val="0"/>
              </a:spcAft>
              <a:defRPr kumimoji="1" sz="2100" b="1">
                <a:solidFill>
                  <a:srgbClr val="000000"/>
                </a:solidFill>
                <a:latin typeface="Arial" panose="020B0604020202020204" pitchFamily="34" charset="0"/>
                <a:ea typeface="宋体" panose="02010600030101010101" pitchFamily="2" charset="-122"/>
              </a:defRPr>
            </a:lvl6pPr>
            <a:lvl7pPr marL="914400" eaLnBrk="0" fontAlgn="base" hangingPunct="0">
              <a:lnSpc>
                <a:spcPct val="93000"/>
              </a:lnSpc>
              <a:spcBef>
                <a:spcPct val="0"/>
              </a:spcBef>
              <a:spcAft>
                <a:spcPct val="0"/>
              </a:spcAft>
              <a:defRPr kumimoji="1" sz="2100" b="1">
                <a:solidFill>
                  <a:srgbClr val="000000"/>
                </a:solidFill>
                <a:latin typeface="Arial" panose="020B0604020202020204" pitchFamily="34" charset="0"/>
                <a:ea typeface="宋体" panose="02010600030101010101" pitchFamily="2" charset="-122"/>
              </a:defRPr>
            </a:lvl7pPr>
            <a:lvl8pPr marL="1371600" eaLnBrk="0" fontAlgn="base" hangingPunct="0">
              <a:lnSpc>
                <a:spcPct val="93000"/>
              </a:lnSpc>
              <a:spcBef>
                <a:spcPct val="0"/>
              </a:spcBef>
              <a:spcAft>
                <a:spcPct val="0"/>
              </a:spcAft>
              <a:defRPr kumimoji="1" sz="2100" b="1">
                <a:solidFill>
                  <a:srgbClr val="000000"/>
                </a:solidFill>
                <a:latin typeface="Arial" panose="020B0604020202020204" pitchFamily="34" charset="0"/>
                <a:ea typeface="宋体" panose="02010600030101010101" pitchFamily="2" charset="-122"/>
              </a:defRPr>
            </a:lvl8pPr>
            <a:lvl9pPr marL="1828800" eaLnBrk="0" fontAlgn="base" hangingPunct="0">
              <a:lnSpc>
                <a:spcPct val="93000"/>
              </a:lnSpc>
              <a:spcBef>
                <a:spcPct val="0"/>
              </a:spcBef>
              <a:spcAft>
                <a:spcPct val="0"/>
              </a:spcAft>
              <a:defRPr kumimoji="1" sz="2100" b="1">
                <a:solidFill>
                  <a:srgbClr val="000000"/>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0"/>
              </a:spcBef>
              <a:spcAft>
                <a:spcPct val="0"/>
              </a:spcAft>
              <a:buClr>
                <a:srgbClr val="FF3300"/>
              </a:buClr>
              <a:buSzPct val="80000"/>
              <a:buFont typeface="Marlett" pitchFamily="2" charset="2"/>
              <a:buNone/>
            </a:pPr>
            <a:r>
              <a:rPr kumimoji="1" lang="zh-CN" altLang="en-US" sz="2800" b="1"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黑体" panose="02010609060101010101" pitchFamily="49" charset="-122"/>
                <a:ea typeface="黑体" panose="02010609060101010101" pitchFamily="49" charset="-122"/>
                <a:cs typeface="+mn-cs"/>
              </a:rPr>
              <a:t>大学生健康教育课程概述</a:t>
            </a:r>
            <a:endParaRPr kumimoji="1" lang="en-US" altLang="zh-CN" sz="2800" b="1"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黑体" panose="02010609060101010101" pitchFamily="49" charset="-122"/>
              <a:ea typeface="黑体" panose="02010609060101010101" pitchFamily="49" charset="-122"/>
              <a:cs typeface="+mn-cs"/>
            </a:endParaRPr>
          </a:p>
          <a:p>
            <a:pPr marL="0" marR="0" lvl="0" indent="0" algn="l" defTabSz="914400" rtl="0" eaLnBrk="0" fontAlgn="base" latinLnBrk="0" hangingPunct="0">
              <a:lnSpc>
                <a:spcPct val="90000"/>
              </a:lnSpc>
              <a:spcBef>
                <a:spcPct val="0"/>
              </a:spcBef>
              <a:spcAft>
                <a:spcPct val="0"/>
              </a:spcAft>
              <a:buClr>
                <a:srgbClr val="FF3300"/>
              </a:buClr>
              <a:buSzPct val="80000"/>
              <a:buFont typeface="Marlett" pitchFamily="2" charset="2"/>
              <a:buNone/>
            </a:pPr>
            <a:r>
              <a:rPr kumimoji="1" lang="zh-CN" altLang="zh-CN" sz="2800" b="1"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黑体" panose="02010609060101010101" pitchFamily="49" charset="-122"/>
                <a:ea typeface="黑体" panose="02010609060101010101" pitchFamily="49" charset="-122"/>
                <a:cs typeface="+mn-cs"/>
              </a:rPr>
              <a:t>消化系统疾病防治</a:t>
            </a:r>
            <a:endParaRPr kumimoji="1" lang="en-US" altLang="zh-CN" sz="2800" b="1"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黑体" panose="02010609060101010101" pitchFamily="49" charset="-122"/>
              <a:ea typeface="黑体" panose="02010609060101010101" pitchFamily="49" charset="-122"/>
              <a:cs typeface="+mn-cs"/>
            </a:endParaRPr>
          </a:p>
          <a:p>
            <a:pPr marL="0" marR="0" lvl="0" indent="0" algn="l" defTabSz="914400" rtl="0" eaLnBrk="0" fontAlgn="base" latinLnBrk="0" hangingPunct="0">
              <a:lnSpc>
                <a:spcPct val="90000"/>
              </a:lnSpc>
              <a:spcBef>
                <a:spcPct val="0"/>
              </a:spcBef>
              <a:spcAft>
                <a:spcPct val="0"/>
              </a:spcAft>
              <a:buClr>
                <a:srgbClr val="FF3300"/>
              </a:buClr>
              <a:buSzPct val="80000"/>
              <a:buFont typeface="Marlett" pitchFamily="2" charset="2"/>
              <a:buNone/>
            </a:pPr>
            <a:br>
              <a:rPr kumimoji="1" lang="de-DE" altLang="en-US" sz="2100"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rPr>
            </a:br>
            <a:br>
              <a:rPr kumimoji="1" lang="de-DE" altLang="en-US" sz="2100"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n-ea"/>
                <a:ea typeface="+mn-ea"/>
                <a:cs typeface="+mn-cs"/>
              </a:rPr>
            </a:br>
            <a:r>
              <a:rPr kumimoji="1" lang="zh-CN" altLang="zh-CN" sz="2100" b="1"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mn-ea"/>
                <a:ea typeface="+mn-ea"/>
                <a:cs typeface="+mn-cs"/>
              </a:rPr>
              <a:t>吕晓飞</a:t>
            </a:r>
            <a:br>
              <a:rPr kumimoji="1" lang="en-US" altLang="de-DE" sz="2100"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n-ea"/>
                <a:ea typeface="+mn-ea"/>
                <a:cs typeface="+mn-cs"/>
              </a:rPr>
            </a:br>
            <a:br>
              <a:rPr kumimoji="1" lang="en-US" altLang="de-DE" sz="2100"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rPr>
            </a:br>
            <a:r>
              <a:rPr kumimoji="1" lang="en-US" altLang="de-DE" sz="2100"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rPr>
              <a:t>中</a:t>
            </a:r>
            <a:r>
              <a:rPr kumimoji="1" lang="zh-CN" altLang="en-US" sz="2100"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rial" panose="020B0604020202020204" pitchFamily="34" charset="0"/>
                <a:ea typeface="宋体" panose="02010600030101010101" pitchFamily="2" charset="-122"/>
                <a:cs typeface="+mn-cs"/>
              </a:rPr>
              <a:t>国科学技术大学医院 </a:t>
            </a:r>
            <a:r>
              <a:rPr kumimoji="1" lang="en-US" altLang="de-DE" sz="17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mj-ea"/>
                <a:ea typeface="+mj-ea"/>
                <a:cs typeface="+mn-cs"/>
              </a:rPr>
              <a:t>2021.09</a:t>
            </a:r>
          </a:p>
        </p:txBody>
      </p:sp>
      <p:sp>
        <p:nvSpPr>
          <p:cNvPr id="1048618" name="副标题 1"/>
          <p:cNvSpPr>
            <a:spLocks noGrp="1"/>
          </p:cNvSpPr>
          <p:nvPr>
            <p:ph type="subTitle" sz="quarter" idx="1"/>
          </p:nvPr>
        </p:nvSpPr>
        <p:spPr>
          <a:xfrm>
            <a:off x="5475288" y="7086918"/>
            <a:ext cx="1312863" cy="126365"/>
          </a:xfrm>
        </p:spPr>
        <p:txBody>
          <a:bodyPr vert="horz" wrap="square" lIns="0" tIns="0" rIns="0" bIns="0" numCol="1" anchor="ctr" anchorCtr="0" compatLnSpc="1">
            <a:spAutoFit/>
          </a:bodyPr>
          <a:lstStyle/>
          <a:p>
            <a:pPr marL="0" marR="0" lvl="0" indent="0" algn="ctr" defTabSz="304800" rtl="0" eaLnBrk="1" fontAlgn="base" latinLnBrk="0" hangingPunct="1">
              <a:lnSpc>
                <a:spcPct val="100000"/>
              </a:lnSpc>
              <a:spcBef>
                <a:spcPct val="0"/>
              </a:spcBef>
              <a:spcAft>
                <a:spcPct val="0"/>
              </a:spcAft>
              <a:buClrTx/>
              <a:buSzTx/>
              <a:buFontTx/>
              <a:buNone/>
            </a:pPr>
            <a:endParaRPr kumimoji="1" lang="zh-CN" altLang="en-US" sz="830" b="0" i="0" u="none" strike="noStrike" kern="1200" cap="none" spc="0" normalizeH="0" baseline="0" noProof="0">
              <a:ln>
                <a:noFill/>
              </a:ln>
              <a:solidFill>
                <a:srgbClr val="000000"/>
              </a:solidFill>
              <a:effectLst/>
              <a:uLnTx/>
              <a:uFillTx/>
              <a:latin typeface="+mn-lt"/>
              <a:ea typeface="+mn-ea"/>
              <a:cs typeface="+mn-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0" name="标题 1"/>
          <p:cNvSpPr>
            <a:spLocks noGrp="1"/>
          </p:cNvSpPr>
          <p:nvPr>
            <p:ph type="title"/>
          </p:nvPr>
        </p:nvSpPr>
        <p:spPr/>
        <p:txBody>
          <a:bodyPr/>
          <a:lstStyle/>
          <a:p>
            <a:r>
              <a:rPr lang="zh-CN" altLang="en-US" sz="2800">
                <a:sym typeface="+mn-ea"/>
              </a:rPr>
              <a:t>常见消化道疾病的症状</a:t>
            </a:r>
            <a:br>
              <a:rPr lang="zh-CN" altLang="en-US" sz="1935"/>
            </a:br>
            <a:endParaRPr lang="zh-CN" altLang="en-US"/>
          </a:p>
        </p:txBody>
      </p:sp>
      <p:sp>
        <p:nvSpPr>
          <p:cNvPr id="1048641" name="内容占位符 2"/>
          <p:cNvSpPr>
            <a:spLocks noGrp="1"/>
          </p:cNvSpPr>
          <p:nvPr>
            <p:ph idx="1"/>
          </p:nvPr>
        </p:nvSpPr>
        <p:spPr>
          <a:xfrm>
            <a:off x="904632" y="1930400"/>
            <a:ext cx="10515600" cy="1477010"/>
          </a:xfrm>
        </p:spPr>
        <p:txBody>
          <a:bodyPr/>
          <a:lstStyle/>
          <a:p>
            <a:r>
              <a:rPr lang="zh-CN" altLang="en-US" sz="2400"/>
              <a:t>二、腹痛    腹痛多由腹内组织或器官受到某种强烈刺激或损伤所致，也可由胸部疾病及全身性疾病所致。可表现为胀痛、绞痛、烧灼痛、刺痛、撕裂痛、隐痛等。根据病程长短又分为急性腹痛和慢性腹痛（病程大于</a:t>
            </a:r>
            <a:r>
              <a:rPr lang="en-US" altLang="zh-CN" sz="2400"/>
              <a:t>6</a:t>
            </a:r>
            <a:r>
              <a:rPr lang="zh-CN" altLang="en-US" sz="2400"/>
              <a:t>个月，持续或反复发作的腹痛）。</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标题 1"/>
          <p:cNvSpPr>
            <a:spLocks noGrp="1"/>
          </p:cNvSpPr>
          <p:nvPr>
            <p:ph type="title"/>
          </p:nvPr>
        </p:nvSpPr>
        <p:spPr/>
        <p:txBody>
          <a:bodyPr/>
          <a:lstStyle/>
          <a:p>
            <a:r>
              <a:rPr lang="zh-CN" altLang="en-US" sz="2800"/>
              <a:t>腹 痛</a:t>
            </a:r>
          </a:p>
        </p:txBody>
      </p:sp>
      <p:sp>
        <p:nvSpPr>
          <p:cNvPr id="1048643" name="内容占位符 2"/>
          <p:cNvSpPr>
            <a:spLocks noGrp="1"/>
          </p:cNvSpPr>
          <p:nvPr>
            <p:ph idx="1"/>
          </p:nvPr>
        </p:nvSpPr>
        <p:spPr>
          <a:xfrm>
            <a:off x="904632" y="1930400"/>
            <a:ext cx="10515600" cy="1380490"/>
          </a:xfrm>
        </p:spPr>
        <p:txBody>
          <a:bodyPr/>
          <a:lstStyle/>
          <a:p>
            <a:pPr indent="0" eaLnBrk="1" fontAlgn="auto" hangingPunct="1">
              <a:lnSpc>
                <a:spcPct val="90000"/>
              </a:lnSpc>
              <a:spcAft>
                <a:spcPts val="0"/>
              </a:spcAft>
              <a:buFont typeface="Wingdings 2" panose="05020102010507070707"/>
              <a:buNone/>
            </a:pPr>
            <a:r>
              <a:rPr lang="zh-CN" altLang="en-US" sz="2400" dirty="0">
                <a:latin typeface="Times New Roman" panose="02020603050405020304" pitchFamily="18" charset="0"/>
                <a:ea typeface="楷体_GB2312" panose="02010609030101010101" pitchFamily="49" charset="-122"/>
                <a:sym typeface="+mn-ea"/>
              </a:rPr>
              <a:t>（一）急性腹痛</a:t>
            </a:r>
          </a:p>
          <a:p>
            <a:pPr indent="0" eaLnBrk="1" fontAlgn="auto" hangingPunct="1">
              <a:lnSpc>
                <a:spcPct val="90000"/>
              </a:lnSpc>
              <a:spcAft>
                <a:spcPts val="0"/>
              </a:spcAft>
              <a:buFont typeface="Wingdings 2" panose="05020102010507070707"/>
              <a:buNone/>
            </a:pPr>
            <a:endParaRPr lang="zh-CN" altLang="en-US" sz="1565" b="1" dirty="0">
              <a:latin typeface="Times New Roman" panose="02020603050405020304" pitchFamily="18" charset="0"/>
              <a:ea typeface="楷体_GB2312" panose="02010609030101010101" pitchFamily="49" charset="-122"/>
              <a:cs typeface="+mn-cs"/>
            </a:endParaRPr>
          </a:p>
          <a:p>
            <a:pPr indent="0" eaLnBrk="1" fontAlgn="auto" hangingPunct="1">
              <a:lnSpc>
                <a:spcPct val="90000"/>
              </a:lnSpc>
              <a:spcAft>
                <a:spcPts val="0"/>
              </a:spcAft>
              <a:buFont typeface="Wingdings 2" panose="05020102010507070707"/>
              <a:buNone/>
            </a:pPr>
            <a:r>
              <a:rPr lang="zh-CN" altLang="en-US" sz="2000" dirty="0">
                <a:latin typeface="Times New Roman" panose="02020603050405020304" pitchFamily="18" charset="0"/>
                <a:ea typeface="楷体_GB2312" panose="02010609030101010101" pitchFamily="49" charset="-122"/>
                <a:sym typeface="+mn-ea"/>
              </a:rPr>
              <a:t>特点：起病急、 症状重、转变快</a:t>
            </a:r>
            <a:br>
              <a:rPr lang="zh-CN" altLang="en-US" sz="2000" dirty="0">
                <a:latin typeface="Times New Roman" panose="02020603050405020304" pitchFamily="18" charset="0"/>
                <a:ea typeface="楷体_GB2312" panose="02010609030101010101" pitchFamily="49" charset="-122"/>
                <a:sym typeface="+mn-ea"/>
              </a:rPr>
            </a:br>
            <a:r>
              <a:rPr lang="zh-CN" altLang="en-US" sz="2000" dirty="0">
                <a:latin typeface="Times New Roman" panose="02020603050405020304" pitchFamily="18" charset="0"/>
                <a:ea typeface="楷体_GB2312" panose="02010609030101010101" pitchFamily="49" charset="-122"/>
                <a:sym typeface="+mn-ea"/>
              </a:rPr>
              <a:t>  </a:t>
            </a:r>
            <a:endParaRPr lang="en-US" altLang="zh-CN" sz="2000" dirty="0">
              <a:latin typeface="Times New Roman" panose="02020603050405020304" pitchFamily="18" charset="0"/>
              <a:ea typeface="楷体_GB2312" panose="02010609030101010101" pitchFamily="49" charset="-122"/>
              <a:cs typeface="+mn-cs"/>
            </a:endParaRPr>
          </a:p>
          <a:p>
            <a:pPr indent="0" eaLnBrk="1" fontAlgn="auto" hangingPunct="1">
              <a:lnSpc>
                <a:spcPct val="90000"/>
              </a:lnSpc>
              <a:spcAft>
                <a:spcPts val="0"/>
              </a:spcAft>
              <a:buFont typeface="Wingdings 2" panose="05020102010507070707"/>
              <a:buNone/>
            </a:pPr>
            <a:r>
              <a:rPr lang="zh-CN" altLang="en-US" sz="2000" dirty="0">
                <a:solidFill>
                  <a:srgbClr val="FF0000"/>
                </a:solidFill>
                <a:latin typeface="Times New Roman" panose="02020603050405020304" pitchFamily="18" charset="0"/>
                <a:ea typeface="楷体_GB2312" panose="02010609030101010101" pitchFamily="49" charset="-122"/>
                <a:sym typeface="+mn-ea"/>
              </a:rPr>
              <a:t>急腹症：须作外科紧急处理的急性腹痛</a:t>
            </a:r>
            <a:r>
              <a:rPr lang="zh-CN" altLang="en-US" sz="2000" dirty="0">
                <a:solidFill>
                  <a:srgbClr val="FF0000"/>
                </a:solidFill>
                <a:sym typeface="+mn-ea"/>
              </a:rPr>
              <a:t> </a:t>
            </a:r>
            <a:endParaRPr lang="zh-CN" altLang="en-US" sz="20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标题 1"/>
          <p:cNvSpPr>
            <a:spLocks noGrp="1"/>
          </p:cNvSpPr>
          <p:nvPr>
            <p:ph type="title"/>
          </p:nvPr>
        </p:nvSpPr>
        <p:spPr/>
        <p:txBody>
          <a:bodyPr/>
          <a:lstStyle/>
          <a:p>
            <a:r>
              <a:rPr lang="zh-CN" altLang="en-US" sz="2800"/>
              <a:t>急性腹痛的常见病因</a:t>
            </a:r>
          </a:p>
        </p:txBody>
      </p:sp>
      <p:sp>
        <p:nvSpPr>
          <p:cNvPr id="1048645" name="内容占位符 2"/>
          <p:cNvSpPr>
            <a:spLocks noGrp="1"/>
          </p:cNvSpPr>
          <p:nvPr>
            <p:ph idx="1"/>
          </p:nvPr>
        </p:nvSpPr>
        <p:spPr>
          <a:xfrm>
            <a:off x="904632" y="1930400"/>
            <a:ext cx="10515600" cy="4154805"/>
          </a:xfrm>
        </p:spPr>
        <p:txBody>
          <a:bodyPr/>
          <a:lstStyle/>
          <a:p>
            <a:pPr eaLnBrk="1" hangingPunct="1">
              <a:lnSpc>
                <a:spcPct val="150000"/>
              </a:lnSpc>
            </a:pPr>
            <a:r>
              <a:rPr lang="en-US" altLang="zh-CN" sz="2000">
                <a:latin typeface="Times New Roman" panose="02020603050405020304" pitchFamily="18" charset="0"/>
                <a:ea typeface="楷体_GB2312" panose="02010609030101010101" pitchFamily="49" charset="-122"/>
                <a:cs typeface="楷体_GB2312" panose="02010609030101010101" pitchFamily="49" charset="-122"/>
                <a:sym typeface="+mn-ea"/>
              </a:rPr>
              <a:t>     1.  </a:t>
            </a:r>
            <a:r>
              <a:rPr lang="zh-CN" altLang="en-US" sz="2000">
                <a:latin typeface="Times New Roman" panose="02020603050405020304" pitchFamily="18" charset="0"/>
                <a:ea typeface="楷体_GB2312" panose="02010609030101010101" pitchFamily="49" charset="-122"/>
                <a:cs typeface="楷体_GB2312" panose="02010609030101010101" pitchFamily="49" charset="-122"/>
                <a:sym typeface="+mn-ea"/>
              </a:rPr>
              <a:t>腹腔脏器急性炎症：</a:t>
            </a: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急性胃肠炎、急性胰腺炎、急性胆囊炎</a:t>
            </a:r>
            <a:b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b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2.  </a:t>
            </a: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空腔脏器阻塞或扩张：肠梗阻、蛔虫、结石</a:t>
            </a:r>
            <a:b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b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3.  </a:t>
            </a: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脏器扭转或破裂：肠扭转、卵巢扭转、肝脾破裂、异位妊娠破裂 </a:t>
            </a:r>
            <a:endParaRPr lang="zh-CN" altLang="en-US" sz="2000" b="1">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endParaRPr>
          </a:p>
          <a:p>
            <a:pPr eaLnBrk="1" hangingPunct="1">
              <a:lnSpc>
                <a:spcPct val="150000"/>
              </a:lnSpc>
            </a:pPr>
            <a:r>
              <a:rPr lang="en-US" altLang="zh-CN"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4.  </a:t>
            </a: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腹膜急性炎症：胃肠穿孔</a:t>
            </a:r>
            <a:b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b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5.  </a:t>
            </a: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腹腔内血管阻塞：肠系膜上动脉栓塞</a:t>
            </a:r>
            <a:endParaRPr lang="zh-CN" altLang="en-US" sz="2000" b="1">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endParaRPr>
          </a:p>
          <a:p>
            <a:pPr eaLnBrk="1" hangingPunct="1">
              <a:lnSpc>
                <a:spcPct val="150000"/>
              </a:lnSpc>
            </a:pP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6.  </a:t>
            </a: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胸腔疾病（牵涉痛）：心肌梗死、胸膜炎、肺炎</a:t>
            </a:r>
          </a:p>
          <a:p>
            <a:pPr eaLnBrk="1" hangingPunct="1">
              <a:lnSpc>
                <a:spcPct val="150000"/>
              </a:lnSpc>
            </a:pP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7.</a:t>
            </a: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中毒代谢性疾病：铅中毒、糖尿病酮症酸中毒</a:t>
            </a:r>
          </a:p>
          <a:p>
            <a:pPr eaLnBrk="1" hangingPunct="1">
              <a:lnSpc>
                <a:spcPct val="150000"/>
              </a:lnSpc>
            </a:pP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8.</a:t>
            </a: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自身免疫性疾病：过敏性紫癜、腹型风湿热</a:t>
            </a:r>
          </a:p>
          <a:p>
            <a:pPr eaLnBrk="1" hangingPunct="1">
              <a:lnSpc>
                <a:spcPct val="150000"/>
              </a:lnSpc>
            </a:pP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9.</a:t>
            </a:r>
            <a:r>
              <a:rPr lang="zh-CN" altLang="en-US" sz="200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神经疾病：腹型癫痫</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标题 1"/>
          <p:cNvSpPr>
            <a:spLocks noGrp="1"/>
          </p:cNvSpPr>
          <p:nvPr>
            <p:ph type="title"/>
          </p:nvPr>
        </p:nvSpPr>
        <p:spPr/>
        <p:txBody>
          <a:bodyPr/>
          <a:lstStyle/>
          <a:p>
            <a:r>
              <a:rPr lang="zh-CN" altLang="en-US" sz="2800"/>
              <a:t>腹   痛</a:t>
            </a:r>
          </a:p>
        </p:txBody>
      </p:sp>
      <p:sp>
        <p:nvSpPr>
          <p:cNvPr id="1048647" name="内容占位符 2"/>
          <p:cNvSpPr>
            <a:spLocks noGrp="1"/>
          </p:cNvSpPr>
          <p:nvPr>
            <p:ph idx="1"/>
          </p:nvPr>
        </p:nvSpPr>
        <p:spPr>
          <a:xfrm>
            <a:off x="904632" y="1930400"/>
            <a:ext cx="10515600" cy="1600200"/>
          </a:xfrm>
        </p:spPr>
        <p:txBody>
          <a:bodyPr/>
          <a:lstStyle/>
          <a:p>
            <a:pPr eaLnBrk="1" hangingPunct="1">
              <a:lnSpc>
                <a:spcPct val="130000"/>
              </a:lnSpc>
              <a:buFont typeface="Wingdings 2" panose="05020102010507070707" pitchFamily="18" charset="2"/>
              <a:buNone/>
            </a:pPr>
            <a:r>
              <a:rPr lang="zh-CN" altLang="en-US" sz="2400" dirty="0">
                <a:latin typeface="楷体_GB2312" panose="02010609030101010101" pitchFamily="49" charset="-122"/>
                <a:ea typeface="楷体_GB2312" panose="02010609030101010101" pitchFamily="49" charset="-122"/>
                <a:cs typeface="楷体_GB2312" panose="02010609030101010101" pitchFamily="49" charset="-122"/>
                <a:sym typeface="+mn-ea"/>
              </a:rPr>
              <a:t>（二）慢性腹痛</a:t>
            </a:r>
            <a:r>
              <a:rPr lang="zh-CN" altLang="en-US" sz="2400" dirty="0">
                <a:latin typeface="华文新魏" panose="02010800040101010101" charset="-122"/>
                <a:ea typeface="华文新魏" panose="02010800040101010101" charset="-122"/>
                <a:sym typeface="+mn-ea"/>
              </a:rPr>
              <a:t> </a:t>
            </a:r>
          </a:p>
          <a:p>
            <a:pPr eaLnBrk="1" hangingPunct="1">
              <a:lnSpc>
                <a:spcPct val="130000"/>
              </a:lnSpc>
              <a:buFont typeface="Wingdings 2" panose="05020102010507070707" pitchFamily="18" charset="2"/>
              <a:buNone/>
            </a:pPr>
            <a:endParaRPr lang="en-US" altLang="zh-CN" sz="2400" b="1" dirty="0">
              <a:latin typeface="华文新魏" panose="02010800040101010101" charset="-122"/>
              <a:ea typeface="华文新魏" panose="02010800040101010101" charset="-122"/>
            </a:endParaRPr>
          </a:p>
          <a:p>
            <a:pPr eaLnBrk="1" hangingPunct="1">
              <a:lnSpc>
                <a:spcPct val="130000"/>
              </a:lnSpc>
              <a:buFont typeface="Wingdings 2" panose="05020102010507070707" pitchFamily="18" charset="2"/>
              <a:buNone/>
            </a:pPr>
            <a:r>
              <a:rPr lang="zh-CN" altLang="en-US" sz="1565" dirty="0">
                <a:sym typeface="+mn-ea"/>
              </a:rPr>
              <a:t> </a:t>
            </a:r>
            <a:r>
              <a:rPr lang="zh-CN" altLang="en-US" sz="2000" dirty="0">
                <a:sym typeface="+mn-ea"/>
              </a:rPr>
              <a:t> 特点：起病缓慢，病程长，迁延或间歇发作</a:t>
            </a:r>
            <a:endParaRPr kumimoji="1" lang="zh-CN" altLang="en-US" sz="2000" b="1" dirty="0">
              <a:sym typeface="+mn-ea"/>
            </a:endParaRPr>
          </a:p>
          <a:p>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8" name="标题 1"/>
          <p:cNvSpPr>
            <a:spLocks noGrp="1"/>
          </p:cNvSpPr>
          <p:nvPr>
            <p:ph type="title"/>
          </p:nvPr>
        </p:nvSpPr>
        <p:spPr/>
        <p:txBody>
          <a:bodyPr/>
          <a:lstStyle/>
          <a:p>
            <a:r>
              <a:rPr lang="zh-CN" altLang="en-US" sz="2800"/>
              <a:t>慢性腹痛的常见病因</a:t>
            </a:r>
          </a:p>
        </p:txBody>
      </p:sp>
      <p:sp>
        <p:nvSpPr>
          <p:cNvPr id="1048649" name="内容占位符 2"/>
          <p:cNvSpPr>
            <a:spLocks noGrp="1"/>
          </p:cNvSpPr>
          <p:nvPr>
            <p:ph idx="1"/>
          </p:nvPr>
        </p:nvSpPr>
        <p:spPr>
          <a:xfrm>
            <a:off x="903362" y="1668780"/>
            <a:ext cx="10515600" cy="4986020"/>
          </a:xfrm>
        </p:spPr>
        <p:txBody>
          <a:bodyPr/>
          <a:lstStyle/>
          <a:p>
            <a:pPr>
              <a:lnSpc>
                <a:spcPct val="140000"/>
              </a:lnSpc>
              <a:spcBef>
                <a:spcPct val="20000"/>
              </a:spcBef>
            </a:pPr>
            <a:r>
              <a:rPr lang="en-US" altLang="zh-CN" sz="1565" dirty="0">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1.   </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腹腔、盆腔器官的慢性炎症：慢性胆囊炎、慢性胰腺炎、慢性阑尾炎、慢性憩室炎、肠结核、</a:t>
            </a:r>
            <a:r>
              <a:rPr 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结核性腹膜炎、炎症性肠病、肝脓肿及慢性盆腔炎等。</a:t>
            </a:r>
            <a:b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b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2.  </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腹腔、盆腔血管病变：缺血性结肠炎、肠系膜静脉血栓、腹主动脉瘤等。</a:t>
            </a:r>
            <a:b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b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3.  </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腹腔内脏器的梗阻：粘连性肠梗阻、慢性假性肠梗阻</a:t>
            </a:r>
          </a:p>
          <a:p>
            <a:pPr>
              <a:lnSpc>
                <a:spcPct val="140000"/>
              </a:lnSpc>
              <a:spcBef>
                <a:spcPct val="20000"/>
              </a:spcBef>
            </a:pP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4.  </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消化性溃疡：胃、十二指肠溃疡。</a:t>
            </a:r>
            <a:endParaRPr lang="zh-CN" altLang="en-US" sz="2000" b="1"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endParaRPr>
          </a:p>
          <a:p>
            <a:pPr>
              <a:lnSpc>
                <a:spcPct val="140000"/>
              </a:lnSpc>
              <a:spcBef>
                <a:spcPct val="20000"/>
              </a:spcBef>
            </a:pP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5.  </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中毒与代谢障碍：铅中毒、尿毒症</a:t>
            </a:r>
            <a:b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b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6.  </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肿瘤压迫及浸润：肝癌、胃癌、胰腺癌、结肠癌、淋巴瘤等。</a:t>
            </a:r>
            <a:b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b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7.  </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神经病变：糖尿病周围神经病变、带状疱疹后遗神经痛、腹型癫痫或腹型偏头痛</a:t>
            </a:r>
          </a:p>
          <a:p>
            <a:pPr>
              <a:lnSpc>
                <a:spcPct val="140000"/>
              </a:lnSpc>
              <a:spcBef>
                <a:spcPct val="20000"/>
              </a:spcBef>
            </a:pP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8.  </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风湿免疫或变态反应性疾病：腹型过敏性紫癜、</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SLE</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、系统性肥大细胞增多症及系统性血管炎等。</a:t>
            </a:r>
          </a:p>
          <a:p>
            <a:pPr>
              <a:lnSpc>
                <a:spcPct val="140000"/>
              </a:lnSpc>
              <a:spcBef>
                <a:spcPct val="20000"/>
              </a:spcBef>
            </a:pP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         </a:t>
            </a:r>
            <a:r>
              <a:rPr lang="en-US" altLang="zh-CN"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9.   </a:t>
            </a:r>
            <a:r>
              <a:rPr lang="zh-CN" altLang="en-US" sz="2000" dirty="0">
                <a:solidFill>
                  <a:schemeClr val="tx1"/>
                </a:solidFill>
                <a:latin typeface="Times New Roman" panose="02020603050405020304" pitchFamily="18" charset="0"/>
                <a:ea typeface="楷体_GB2312" panose="02010609030101010101" pitchFamily="49" charset="-122"/>
                <a:cs typeface="楷体_GB2312" panose="02010609030101010101" pitchFamily="49" charset="-122"/>
                <a:sym typeface="+mn-ea"/>
              </a:rPr>
              <a:t>胸腔疾病牵涉痛：心绞痛、心肌梗塞。</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0" name="标题 1"/>
          <p:cNvSpPr>
            <a:spLocks noGrp="1"/>
          </p:cNvSpPr>
          <p:nvPr>
            <p:ph type="title"/>
          </p:nvPr>
        </p:nvSpPr>
        <p:spPr/>
        <p:txBody>
          <a:bodyPr/>
          <a:lstStyle/>
          <a:p>
            <a:r>
              <a:rPr lang="zh-CN" altLang="en-US" sz="2800"/>
              <a:t>腹痛的治疗</a:t>
            </a:r>
          </a:p>
        </p:txBody>
      </p:sp>
      <p:sp>
        <p:nvSpPr>
          <p:cNvPr id="1048651" name="内容占位符 2"/>
          <p:cNvSpPr>
            <a:spLocks noGrp="1"/>
          </p:cNvSpPr>
          <p:nvPr>
            <p:ph idx="1"/>
          </p:nvPr>
        </p:nvSpPr>
        <p:spPr>
          <a:xfrm>
            <a:off x="904632" y="1930400"/>
            <a:ext cx="10515600" cy="4308475"/>
          </a:xfrm>
        </p:spPr>
        <p:txBody>
          <a:bodyPr/>
          <a:lstStyle/>
          <a:p>
            <a:r>
              <a:rPr lang="en-US" altLang="zh-CN" sz="2000"/>
              <a:t>1.</a:t>
            </a:r>
            <a:r>
              <a:rPr lang="zh-CN" altLang="en-US" sz="2000"/>
              <a:t>查明病因，对因治疗。</a:t>
            </a:r>
          </a:p>
          <a:p>
            <a:endParaRPr lang="zh-CN" altLang="en-US" sz="2000"/>
          </a:p>
          <a:p>
            <a:r>
              <a:rPr lang="en-US" altLang="zh-CN" sz="2000"/>
              <a:t>2.</a:t>
            </a:r>
            <a:r>
              <a:rPr lang="zh-CN" altLang="en-US" sz="2000"/>
              <a:t>一般治疗 </a:t>
            </a:r>
          </a:p>
          <a:p>
            <a:endParaRPr lang="zh-CN" altLang="en-US" sz="2000"/>
          </a:p>
          <a:p>
            <a:r>
              <a:rPr lang="zh-CN" altLang="en-US" sz="2000"/>
              <a:t>①健康宣传教育，保证正常的生活作息规律，合理膳食结构。</a:t>
            </a:r>
          </a:p>
          <a:p>
            <a:endParaRPr lang="zh-CN" altLang="en-US" sz="2000"/>
          </a:p>
          <a:p>
            <a:r>
              <a:rPr lang="zh-CN" altLang="en-US" sz="2000"/>
              <a:t>②避免腹痛加重等诱因，根据腹痛程度，对症解痉、止痛治疗。对疑有机械性肠梗阻等患者，慎用解痉剂。避免滥用吗啡等止痛。腹痛病因未能明确者，慎用止痛药物，避免腹痛症状减轻后掩盖了真实病情。</a:t>
            </a:r>
          </a:p>
          <a:p>
            <a:endParaRPr lang="zh-CN" altLang="en-US" sz="2000"/>
          </a:p>
          <a:p>
            <a:r>
              <a:rPr lang="zh-CN" altLang="en-US" sz="2000"/>
              <a:t>③对于有水电解质紊乱者注意纠正，合理使用抗生素预防和控制感染。</a:t>
            </a:r>
          </a:p>
          <a:p>
            <a:endParaRPr lang="zh-CN" altLang="en-US" sz="2000"/>
          </a:p>
          <a:p>
            <a:r>
              <a:rPr lang="zh-CN" altLang="en-US" sz="2000"/>
              <a:t>④心理支持治疗 </a:t>
            </a:r>
          </a:p>
          <a:p>
            <a:endParaRPr lang="zh-CN" altLang="en-US" sz="20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2" name="标题 1"/>
          <p:cNvSpPr>
            <a:spLocks noGrp="1"/>
          </p:cNvSpPr>
          <p:nvPr>
            <p:ph type="title"/>
          </p:nvPr>
        </p:nvSpPr>
        <p:spPr/>
        <p:txBody>
          <a:bodyPr/>
          <a:lstStyle/>
          <a:p>
            <a:r>
              <a:rPr lang="zh-CN" altLang="en-US" sz="2800">
                <a:sym typeface="+mn-ea"/>
              </a:rPr>
              <a:t>常见消化道疾病的症状</a:t>
            </a:r>
            <a:endParaRPr lang="zh-CN" altLang="en-US" sz="2800"/>
          </a:p>
        </p:txBody>
      </p:sp>
      <p:sp>
        <p:nvSpPr>
          <p:cNvPr id="1048653" name="内容占位符 2"/>
          <p:cNvSpPr>
            <a:spLocks noGrp="1"/>
          </p:cNvSpPr>
          <p:nvPr>
            <p:ph idx="1"/>
          </p:nvPr>
        </p:nvSpPr>
        <p:spPr>
          <a:xfrm>
            <a:off x="904632" y="1930400"/>
            <a:ext cx="10515600" cy="3508375"/>
          </a:xfrm>
        </p:spPr>
        <p:txBody>
          <a:bodyPr/>
          <a:lstStyle/>
          <a:p>
            <a:r>
              <a:rPr lang="zh-CN" altLang="en-US" sz="2400"/>
              <a:t>三、腹 泻</a:t>
            </a:r>
          </a:p>
          <a:p>
            <a:pPr eaLnBrk="1" hangingPunct="1">
              <a:lnSpc>
                <a:spcPct val="150000"/>
              </a:lnSpc>
            </a:pPr>
            <a:r>
              <a:rPr lang="zh-CN" altLang="en-US" sz="2400">
                <a:latin typeface="Times New Roman" panose="02020603050405020304" pitchFamily="18" charset="0"/>
                <a:ea typeface="楷体_GB2312" panose="02010609030101010101" pitchFamily="49" charset="-122"/>
                <a:cs typeface="楷体_GB2312" panose="02010609030101010101" pitchFamily="49" charset="-122"/>
                <a:sym typeface="+mn-ea"/>
              </a:rPr>
              <a:t>排便次数增加（</a:t>
            </a:r>
            <a:r>
              <a:rPr lang="en-US" altLang="zh-CN" sz="2400">
                <a:latin typeface="Times New Roman" panose="02020603050405020304" pitchFamily="18" charset="0"/>
                <a:ea typeface="楷体_GB2312" panose="02010609030101010101" pitchFamily="49" charset="-122"/>
                <a:cs typeface="楷体_GB2312" panose="02010609030101010101" pitchFamily="49" charset="-122"/>
                <a:sym typeface="+mn-ea"/>
              </a:rPr>
              <a:t>&gt;3</a:t>
            </a:r>
            <a:r>
              <a:rPr lang="zh-CN" altLang="en-US" sz="2400">
                <a:latin typeface="Times New Roman" panose="02020603050405020304" pitchFamily="18" charset="0"/>
                <a:ea typeface="楷体_GB2312" panose="02010609030101010101" pitchFamily="49" charset="-122"/>
                <a:cs typeface="楷体_GB2312" panose="02010609030101010101" pitchFamily="49" charset="-122"/>
                <a:sym typeface="+mn-ea"/>
              </a:rPr>
              <a:t>次</a:t>
            </a:r>
            <a:r>
              <a:rPr lang="en-US" altLang="zh-CN" sz="2400">
                <a:latin typeface="Times New Roman" panose="02020603050405020304" pitchFamily="18" charset="0"/>
                <a:ea typeface="楷体_GB2312" panose="02010609030101010101" pitchFamily="49" charset="-122"/>
                <a:cs typeface="楷体_GB2312" panose="02010609030101010101" pitchFamily="49" charset="-122"/>
                <a:sym typeface="+mn-ea"/>
              </a:rPr>
              <a:t>/</a:t>
            </a:r>
            <a:r>
              <a:rPr lang="zh-CN" altLang="en-US" sz="2400">
                <a:latin typeface="Times New Roman" panose="02020603050405020304" pitchFamily="18" charset="0"/>
                <a:ea typeface="楷体_GB2312" panose="02010609030101010101" pitchFamily="49" charset="-122"/>
                <a:cs typeface="楷体_GB2312" panose="02010609030101010101" pitchFamily="49" charset="-122"/>
                <a:sym typeface="+mn-ea"/>
              </a:rPr>
              <a:t>日）</a:t>
            </a:r>
            <a:endParaRPr lang="en-US" altLang="zh-CN" sz="2400" b="1">
              <a:latin typeface="Times New Roman" panose="02020603050405020304" pitchFamily="18" charset="0"/>
              <a:ea typeface="楷体_GB2312" panose="02010609030101010101" pitchFamily="49" charset="-122"/>
              <a:cs typeface="楷体_GB2312" panose="02010609030101010101" pitchFamily="49" charset="-122"/>
            </a:endParaRPr>
          </a:p>
          <a:p>
            <a:pPr eaLnBrk="1" hangingPunct="1">
              <a:lnSpc>
                <a:spcPct val="150000"/>
              </a:lnSpc>
            </a:pPr>
            <a:r>
              <a:rPr lang="zh-CN" altLang="en-US" sz="2400">
                <a:latin typeface="Times New Roman" panose="02020603050405020304" pitchFamily="18" charset="0"/>
                <a:ea typeface="楷体_GB2312" panose="02010609030101010101" pitchFamily="49" charset="-122"/>
                <a:cs typeface="楷体_GB2312" panose="02010609030101010101" pitchFamily="49" charset="-122"/>
                <a:sym typeface="+mn-ea"/>
              </a:rPr>
              <a:t>粪质含水量增加（含水量＞</a:t>
            </a:r>
            <a:r>
              <a:rPr lang="en-US" altLang="zh-CN" sz="2400">
                <a:latin typeface="Times New Roman" panose="02020603050405020304" pitchFamily="18" charset="0"/>
                <a:ea typeface="楷体_GB2312" panose="02010609030101010101" pitchFamily="49" charset="-122"/>
                <a:cs typeface="楷体_GB2312" panose="02010609030101010101" pitchFamily="49" charset="-122"/>
                <a:sym typeface="+mn-ea"/>
              </a:rPr>
              <a:t>85%</a:t>
            </a:r>
            <a:r>
              <a:rPr lang="zh-CN" altLang="en-US" sz="2400">
                <a:latin typeface="Times New Roman" panose="02020603050405020304" pitchFamily="18" charset="0"/>
                <a:ea typeface="楷体_GB2312" panose="02010609030101010101" pitchFamily="49" charset="-122"/>
                <a:cs typeface="楷体_GB2312" panose="02010609030101010101" pitchFamily="49" charset="-122"/>
                <a:sym typeface="+mn-ea"/>
              </a:rPr>
              <a:t>）</a:t>
            </a:r>
          </a:p>
          <a:p>
            <a:pPr eaLnBrk="1" hangingPunct="1">
              <a:lnSpc>
                <a:spcPct val="150000"/>
              </a:lnSpc>
            </a:pPr>
            <a:r>
              <a:rPr lang="zh-CN" altLang="en-US" sz="2400">
                <a:latin typeface="Times New Roman" panose="02020603050405020304" pitchFamily="18" charset="0"/>
                <a:ea typeface="楷体_GB2312" panose="02010609030101010101" pitchFamily="49" charset="-122"/>
                <a:cs typeface="楷体_GB2312" panose="02010609030101010101" pitchFamily="49" charset="-122"/>
                <a:sym typeface="+mn-ea"/>
              </a:rPr>
              <a:t>排粪量＞</a:t>
            </a:r>
            <a:r>
              <a:rPr lang="en-US" altLang="zh-CN" sz="2400">
                <a:latin typeface="Times New Roman" panose="02020603050405020304" pitchFamily="18" charset="0"/>
                <a:ea typeface="楷体_GB2312" panose="02010609030101010101" pitchFamily="49" charset="-122"/>
                <a:cs typeface="楷体_GB2312" panose="02010609030101010101" pitchFamily="49" charset="-122"/>
                <a:sym typeface="+mn-ea"/>
              </a:rPr>
              <a:t>200g/d</a:t>
            </a:r>
          </a:p>
          <a:p>
            <a:pPr eaLnBrk="1" hangingPunct="1">
              <a:lnSpc>
                <a:spcPct val="150000"/>
              </a:lnSpc>
            </a:pPr>
            <a:endParaRPr lang="en-US" altLang="zh-CN" sz="2400">
              <a:latin typeface="Times New Roman" panose="02020603050405020304" pitchFamily="18" charset="0"/>
              <a:ea typeface="楷体_GB2312" panose="02010609030101010101" pitchFamily="49" charset="-122"/>
              <a:cs typeface="楷体_GB2312" panose="02010609030101010101" pitchFamily="49" charset="-122"/>
              <a:sym typeface="+mn-ea"/>
            </a:endParaRPr>
          </a:p>
          <a:p>
            <a:pPr eaLnBrk="1" hangingPunct="1">
              <a:lnSpc>
                <a:spcPct val="150000"/>
              </a:lnSpc>
            </a:pPr>
            <a:r>
              <a:rPr lang="zh-CN" altLang="en-US" sz="2400">
                <a:latin typeface="Times New Roman" panose="02020603050405020304" pitchFamily="18" charset="0"/>
                <a:ea typeface="楷体_GB2312" panose="02010609030101010101" pitchFamily="49" charset="-122"/>
                <a:cs typeface="楷体_GB2312" panose="02010609030101010101" pitchFamily="49" charset="-122"/>
                <a:sym typeface="+mn-ea"/>
              </a:rPr>
              <a:t>病程超过</a:t>
            </a:r>
            <a:r>
              <a:rPr lang="en-US" altLang="zh-CN" sz="2400">
                <a:latin typeface="Times New Roman" panose="02020603050405020304" pitchFamily="18" charset="0"/>
                <a:ea typeface="楷体_GB2312" panose="02010609030101010101" pitchFamily="49" charset="-122"/>
                <a:cs typeface="楷体_GB2312" panose="02010609030101010101" pitchFamily="49" charset="-122"/>
                <a:sym typeface="+mn-ea"/>
              </a:rPr>
              <a:t>4</a:t>
            </a:r>
            <a:r>
              <a:rPr lang="zh-CN" altLang="en-US" sz="2400">
                <a:latin typeface="Times New Roman" panose="02020603050405020304" pitchFamily="18" charset="0"/>
                <a:ea typeface="楷体_GB2312" panose="02010609030101010101" pitchFamily="49" charset="-122"/>
                <a:cs typeface="楷体_GB2312" panose="02010609030101010101" pitchFamily="49" charset="-122"/>
                <a:sym typeface="+mn-ea"/>
              </a:rPr>
              <a:t>周的为慢性腹泻</a:t>
            </a:r>
          </a:p>
          <a:p>
            <a:endParaRPr lang="zh-CN" altLang="en-US" sz="2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4" name="标题 1"/>
          <p:cNvSpPr>
            <a:spLocks noGrp="1"/>
          </p:cNvSpPr>
          <p:nvPr>
            <p:ph type="title"/>
          </p:nvPr>
        </p:nvSpPr>
        <p:spPr/>
        <p:txBody>
          <a:bodyPr/>
          <a:lstStyle/>
          <a:p>
            <a:r>
              <a:rPr lang="zh-CN" altLang="en-US" sz="2800"/>
              <a:t>腹泻的病因（</a:t>
            </a:r>
            <a:r>
              <a:rPr lang="zh-CN" altLang="en-US" sz="2800">
                <a:solidFill>
                  <a:srgbClr val="FF0000"/>
                </a:solidFill>
              </a:rPr>
              <a:t>★</a:t>
            </a:r>
            <a:r>
              <a:rPr lang="zh-CN" altLang="en-US" sz="2800"/>
              <a:t>）</a:t>
            </a:r>
          </a:p>
        </p:txBody>
      </p:sp>
      <p:sp>
        <p:nvSpPr>
          <p:cNvPr id="1048655" name="内容占位符 2"/>
          <p:cNvSpPr>
            <a:spLocks noGrp="1"/>
          </p:cNvSpPr>
          <p:nvPr>
            <p:ph idx="1"/>
          </p:nvPr>
        </p:nvSpPr>
        <p:spPr>
          <a:xfrm>
            <a:off x="904632" y="1930400"/>
            <a:ext cx="10515600" cy="4308475"/>
          </a:xfrm>
        </p:spPr>
        <p:txBody>
          <a:bodyPr/>
          <a:lstStyle/>
          <a:p>
            <a:r>
              <a:rPr lang="en-US" altLang="zh-CN" sz="2000" dirty="0"/>
              <a:t>1.</a:t>
            </a:r>
            <a:r>
              <a:rPr lang="zh-CN" altLang="en-US" sz="2000" dirty="0"/>
              <a:t>渗透性腹泻    肠腔内有大量非吸收性的溶质聚积，导致肠腔内渗透压升高，大量液体被动进入肠腔引起腹泻。常见的包括：乳糖酶缺乏、胰腺功能障碍、肠道细菌过度生长、服用乳果糖或山梨醇、滥用多价泻药、乳糜泻或热带口炎性腹泻等。</a:t>
            </a:r>
          </a:p>
          <a:p>
            <a:endParaRPr lang="zh-CN" altLang="en-US" sz="2000" dirty="0"/>
          </a:p>
          <a:p>
            <a:r>
              <a:rPr lang="en-US" altLang="zh-CN" sz="2000" dirty="0"/>
              <a:t>2.</a:t>
            </a:r>
            <a:r>
              <a:rPr lang="zh-CN" altLang="en-US" sz="2000" dirty="0"/>
              <a:t>渗出性腹泻    又称炎症性腹泻，由于炎症、溃疡等病变，肠道黏膜的完整性受到破坏，造成大量炎性渗出，引起腹泻。常见的包括：感染性腹泻、菌痢、结肠寄生虫病（阿米巴原虫）、克罗恩病、溃疡性结肠炎、放射性肠炎、某些化疗药物引起的腹泻。</a:t>
            </a:r>
          </a:p>
          <a:p>
            <a:endParaRPr lang="en-US" altLang="zh-CN" sz="2000" dirty="0"/>
          </a:p>
          <a:p>
            <a:r>
              <a:rPr lang="en-US" altLang="zh-CN" sz="2000" dirty="0"/>
              <a:t>3.</a:t>
            </a:r>
            <a:r>
              <a:rPr lang="zh-CN" altLang="en-US" sz="2000" dirty="0"/>
              <a:t>分泌性腹泻    肠道黏膜吸收抑制或净分泌增加所致。常见病因包括：感染性腹泻（细菌肠毒素）、神经内分泌肿瘤（血管活性肠肽瘤、胃泌素瘤、甲状腺髓样癌、类癌综合征）吸收不良综合征、回肠切除术后、乳糜泻、小肠淋巴瘤。</a:t>
            </a:r>
          </a:p>
          <a:p>
            <a:endParaRPr lang="zh-CN" altLang="en-US" sz="2000" dirty="0"/>
          </a:p>
          <a:p>
            <a:r>
              <a:rPr lang="en-US" altLang="zh-CN" sz="2000" dirty="0"/>
              <a:t>4.</a:t>
            </a:r>
            <a:r>
              <a:rPr lang="zh-CN" altLang="en-US" sz="2000" dirty="0"/>
              <a:t>动力性腹泻   肠道蠕动增快所致等腹泻。肠易激综合征、功能性腹泻、糖尿病自主神经紊乱、甲状腺功能亢进等。</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6" name="标题 1"/>
          <p:cNvSpPr>
            <a:spLocks noGrp="1"/>
          </p:cNvSpPr>
          <p:nvPr>
            <p:ph type="title"/>
          </p:nvPr>
        </p:nvSpPr>
        <p:spPr/>
        <p:txBody>
          <a:bodyPr/>
          <a:lstStyle/>
          <a:p>
            <a:r>
              <a:rPr lang="zh-CN" altLang="en-US" sz="2800">
                <a:sym typeface="+mn-ea"/>
              </a:rPr>
              <a:t>腹泻的治疗</a:t>
            </a:r>
            <a:br>
              <a:rPr lang="zh-CN" altLang="en-US" sz="1935"/>
            </a:br>
            <a:endParaRPr lang="zh-CN" altLang="en-US"/>
          </a:p>
        </p:txBody>
      </p:sp>
      <p:sp>
        <p:nvSpPr>
          <p:cNvPr id="1048657" name="内容占位符 2"/>
          <p:cNvSpPr>
            <a:spLocks noGrp="1"/>
          </p:cNvSpPr>
          <p:nvPr>
            <p:ph idx="1"/>
          </p:nvPr>
        </p:nvSpPr>
        <p:spPr>
          <a:xfrm>
            <a:off x="904632" y="1930400"/>
            <a:ext cx="10515600" cy="3385185"/>
          </a:xfrm>
        </p:spPr>
        <p:txBody>
          <a:bodyPr/>
          <a:lstStyle/>
          <a:p>
            <a:r>
              <a:rPr lang="en-US" altLang="zh-CN" sz="2000"/>
              <a:t>1.</a:t>
            </a:r>
            <a:r>
              <a:rPr lang="zh-CN" altLang="en-US" sz="2000"/>
              <a:t>查明病因，对因治疗。</a:t>
            </a:r>
          </a:p>
          <a:p>
            <a:endParaRPr lang="zh-CN" altLang="en-US" sz="2000"/>
          </a:p>
          <a:p>
            <a:r>
              <a:rPr lang="en-US" altLang="zh-CN" sz="2000"/>
              <a:t>2.</a:t>
            </a:r>
            <a:r>
              <a:rPr lang="zh-CN" altLang="en-US" sz="2000"/>
              <a:t>支持和对症治疗</a:t>
            </a:r>
          </a:p>
          <a:p>
            <a:endParaRPr lang="zh-CN" altLang="en-US" sz="2000"/>
          </a:p>
          <a:p>
            <a:r>
              <a:rPr lang="zh-CN" altLang="en-US" sz="2000"/>
              <a:t>①口服补液盐及静脉输液治疗，纠正水、电解质和酸碱平衡紊乱。</a:t>
            </a:r>
          </a:p>
          <a:p>
            <a:endParaRPr lang="zh-CN" altLang="en-US" sz="2000"/>
          </a:p>
          <a:p>
            <a:r>
              <a:rPr lang="zh-CN" altLang="en-US" sz="2000"/>
              <a:t>②止泻药：功能性腹泻使用止泻药是治疗的重要环节。感染性腹泻慎用止泻药。轻症患者可酌情使用蒙脱石散和洛哌丁胺，伴痉挛者可合用匹维溴铵。</a:t>
            </a:r>
          </a:p>
          <a:p>
            <a:endParaRPr lang="zh-CN" altLang="en-US" sz="2000"/>
          </a:p>
          <a:p>
            <a:r>
              <a:rPr lang="zh-CN" altLang="en-US" sz="2000"/>
              <a:t>③适当补充益生菌，调节肠道菌群，恢复肠道的正常生态平衡。</a:t>
            </a:r>
          </a:p>
          <a:p>
            <a:endParaRPr lang="zh-CN" altLang="en-US" sz="2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8" name="标题 1"/>
          <p:cNvSpPr>
            <a:spLocks noGrp="1"/>
          </p:cNvSpPr>
          <p:nvPr>
            <p:ph type="title"/>
          </p:nvPr>
        </p:nvSpPr>
        <p:spPr/>
        <p:txBody>
          <a:bodyPr/>
          <a:lstStyle/>
          <a:p>
            <a:r>
              <a:rPr lang="zh-CN" altLang="en-US" sz="2800"/>
              <a:t>常见消化系统疾病诊治</a:t>
            </a:r>
          </a:p>
        </p:txBody>
      </p:sp>
      <p:sp>
        <p:nvSpPr>
          <p:cNvPr id="1048659" name="内容占位符 2"/>
          <p:cNvSpPr>
            <a:spLocks noGrp="1"/>
          </p:cNvSpPr>
          <p:nvPr>
            <p:ph idx="1"/>
          </p:nvPr>
        </p:nvSpPr>
        <p:spPr>
          <a:xfrm>
            <a:off x="837957" y="1668780"/>
            <a:ext cx="10515600" cy="1661795"/>
          </a:xfrm>
        </p:spPr>
        <p:txBody>
          <a:bodyPr/>
          <a:lstStyle/>
          <a:p>
            <a:r>
              <a:rPr lang="zh-CN" altLang="en-US" sz="2400"/>
              <a:t>一、幽门螺旋杆菌感染</a:t>
            </a:r>
          </a:p>
          <a:p>
            <a:endParaRPr lang="zh-CN" altLang="en-US" sz="2400"/>
          </a:p>
          <a:p>
            <a:r>
              <a:rPr lang="zh-CN" altLang="en-US" sz="2000"/>
              <a:t>幽门螺杆菌（Helicobacter pylori，Hp）是一种革兰染色阴性螺旋状细菌，目前认为主要是通过口-口途径在人群中传播。幽门螺旋杆菌感染可引起胃炎、消化性溃疡、黏膜相关淋巴组织</a:t>
            </a:r>
            <a:r>
              <a:rPr lang="zh-CN" altLang="en-US" sz="2000">
                <a:sym typeface="+mn-ea"/>
              </a:rPr>
              <a:t>（</a:t>
            </a:r>
            <a:r>
              <a:rPr lang="en-US" altLang="zh-CN" sz="2000">
                <a:sym typeface="+mn-ea"/>
              </a:rPr>
              <a:t>MALT</a:t>
            </a:r>
            <a:r>
              <a:rPr lang="zh-CN" altLang="en-US" sz="2000">
                <a:sym typeface="+mn-ea"/>
              </a:rPr>
              <a:t>）</a:t>
            </a:r>
            <a:r>
              <a:rPr lang="zh-CN" altLang="en-US" sz="2000"/>
              <a:t>胃淋巴瘤等疾病，并与胃癌的发生密切相关，被</a:t>
            </a:r>
            <a:r>
              <a:rPr lang="en-US" altLang="zh-CN" sz="2000"/>
              <a:t>WHO</a:t>
            </a:r>
            <a:r>
              <a:rPr lang="zh-CN" altLang="en-US" sz="2000"/>
              <a:t>、IARC列为</a:t>
            </a:r>
            <a:r>
              <a:rPr lang="en-US" altLang="zh-CN" sz="2000"/>
              <a:t>I</a:t>
            </a:r>
            <a:r>
              <a:rPr lang="zh-CN" altLang="en-US" sz="2000"/>
              <a:t>类致癌因素。</a:t>
            </a:r>
          </a:p>
        </p:txBody>
      </p:sp>
      <p:pic>
        <p:nvPicPr>
          <p:cNvPr id="2097154" name="Picture 6" descr="裁剪"/>
          <p:cNvPicPr>
            <a:picLocks noChangeAspect="1"/>
          </p:cNvPicPr>
          <p:nvPr/>
        </p:nvPicPr>
        <p:blipFill>
          <a:blip r:embed="rId2"/>
          <a:stretch>
            <a:fillRect/>
          </a:stretch>
        </p:blipFill>
        <p:spPr>
          <a:xfrm>
            <a:off x="6919595" y="3330575"/>
            <a:ext cx="4434205" cy="3416935"/>
          </a:xfrm>
          <a:prstGeom prst="rect">
            <a:avLst/>
          </a:prstGeom>
          <a:noFill/>
          <a:ln w="9525">
            <a:noFill/>
          </a:ln>
        </p:spPr>
      </p:pic>
      <p:pic>
        <p:nvPicPr>
          <p:cNvPr id="2097155" name="Picture 3" descr="bug"/>
          <p:cNvPicPr>
            <a:picLocks noGrp="1" noChangeAspect="1"/>
          </p:cNvPicPr>
          <p:nvPr/>
        </p:nvPicPr>
        <p:blipFill>
          <a:blip r:embed="rId3"/>
          <a:srcRect/>
          <a:stretch>
            <a:fillRect/>
          </a:stretch>
        </p:blipFill>
        <p:spPr>
          <a:xfrm>
            <a:off x="838835" y="3330575"/>
            <a:ext cx="4453255" cy="2295525"/>
          </a:xfrm>
          <a:prstGeom prst="rect">
            <a:avLst/>
          </a:prstGeom>
          <a:noFill/>
          <a:ln w="9525">
            <a:noFill/>
          </a:ln>
        </p:spPr>
      </p:pic>
      <p:sp>
        <p:nvSpPr>
          <p:cNvPr id="1048660" name="TextBox 6"/>
          <p:cNvSpPr txBox="1"/>
          <p:nvPr/>
        </p:nvSpPr>
        <p:spPr>
          <a:xfrm>
            <a:off x="365760" y="5081270"/>
            <a:ext cx="4055110" cy="953135"/>
          </a:xfrm>
          <a:prstGeom prst="rect">
            <a:avLst/>
          </a:prstGeom>
          <a:noFill/>
          <a:ln w="9525">
            <a:noFill/>
          </a:ln>
        </p:spPr>
        <p:txBody>
          <a:bodyPr wrap="square">
            <a:spAutoFit/>
          </a:bodyPr>
          <a:lstStyle/>
          <a:p>
            <a:r>
              <a:rPr lang="zh-CN" altLang="en-US" sz="2800" b="1" dirty="0">
                <a:latin typeface="Arial" panose="020B0604020202020204" pitchFamily="34" charset="0"/>
                <a:ea typeface="MS PGothic" panose="020B0600070205080204" pitchFamily="34" charset="-128"/>
              </a:rPr>
              <a:t>电脑模拟幽门螺杆菌菌株</a:t>
            </a:r>
            <a:r>
              <a:rPr lang="zh-CN" altLang="en-US" b="1" dirty="0">
                <a:latin typeface="Arial" panose="020B0604020202020204" pitchFamily="34" charset="0"/>
                <a:ea typeface="MS PGothic" panose="020B0600070205080204" pitchFamily="34" charset="-128"/>
              </a:rPr>
              <a:t>（</a:t>
            </a:r>
            <a:r>
              <a:rPr lang="zh-CN" altLang="en-US" b="1" dirty="0">
                <a:latin typeface="Arial" panose="020B0604020202020204" pitchFamily="34" charset="0"/>
                <a:ea typeface="MS PGothic" panose="020B0600070205080204" pitchFamily="34" charset="-128"/>
                <a:sym typeface="Symbol" panose="05050102010706020507" pitchFamily="18" charset="2"/>
              </a:rPr>
              <a:t></a:t>
            </a:r>
            <a:r>
              <a:rPr lang="en-US" altLang="zh-CN" b="1" dirty="0">
                <a:latin typeface="Arial" panose="020B0604020202020204" pitchFamily="34" charset="0"/>
                <a:ea typeface="MS PGothic" panose="020B0600070205080204" pitchFamily="34" charset="-128"/>
                <a:sym typeface="Symbol" panose="05050102010706020507" pitchFamily="18" charset="2"/>
              </a:rPr>
              <a:t>10,000</a:t>
            </a:r>
            <a:r>
              <a:rPr lang="zh-CN" altLang="en-US" b="1" dirty="0">
                <a:latin typeface="Arial" panose="020B0604020202020204" pitchFamily="34" charset="0"/>
                <a:ea typeface="MS PGothic" panose="020B0600070205080204" pitchFamily="34" charset="-128"/>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4" name="Rectangle 2"/>
          <p:cNvSpPr>
            <a:spLocks noGrp="1"/>
          </p:cNvSpPr>
          <p:nvPr>
            <p:ph type="title"/>
          </p:nvPr>
        </p:nvSpPr>
        <p:spPr/>
        <p:txBody>
          <a:bodyPr vert="horz" wrap="square" lIns="0" tIns="0" rIns="0" bIns="0" anchor="t"/>
          <a:lstStyle/>
          <a:p>
            <a:pPr>
              <a:lnSpc>
                <a:spcPct val="90000"/>
              </a:lnSpc>
            </a:pPr>
            <a:r>
              <a:rPr lang="zh-CN" altLang="en-US" sz="2000" dirty="0">
                <a:latin typeface="黑体" panose="02010609060101010101" pitchFamily="49" charset="-122"/>
                <a:ea typeface="黑体" panose="02010609060101010101" pitchFamily="49" charset="-122"/>
              </a:rPr>
              <a:t>课程概述</a:t>
            </a:r>
            <a:endParaRPr lang="en-US" altLang="zh-CN" sz="2000" dirty="0">
              <a:latin typeface="黑体" panose="02010609060101010101" pitchFamily="49" charset="-122"/>
              <a:ea typeface="黑体" panose="02010609060101010101" pitchFamily="49" charset="-122"/>
            </a:endParaRPr>
          </a:p>
        </p:txBody>
      </p:sp>
      <p:sp>
        <p:nvSpPr>
          <p:cNvPr id="1048625" name="Rectangle 3"/>
          <p:cNvSpPr>
            <a:spLocks noGrp="1" noChangeArrowheads="1"/>
          </p:cNvSpPr>
          <p:nvPr>
            <p:ph idx="1"/>
          </p:nvPr>
        </p:nvSpPr>
        <p:spPr>
          <a:xfrm>
            <a:off x="2201863" y="1930400"/>
            <a:ext cx="7886700" cy="1446530"/>
          </a:xfrm>
        </p:spPr>
        <p:txBody>
          <a:bodyPr vert="horz" wrap="square" lIns="0" tIns="0" rIns="0" bIns="0" numCol="1" anchor="t" anchorCtr="0" compatLnSpc="1">
            <a:spAutoFit/>
          </a:bodyPr>
          <a:lstStyle/>
          <a:p>
            <a:pPr marL="0" marR="0" lvl="0" indent="0" algn="l" defTabSz="304800" rtl="0" eaLnBrk="1" fontAlgn="base" latinLnBrk="0" hangingPunct="1">
              <a:lnSpc>
                <a:spcPct val="100000"/>
              </a:lnSpc>
              <a:spcBef>
                <a:spcPct val="0"/>
              </a:spcBef>
              <a:spcAft>
                <a:spcPct val="0"/>
              </a:spcAft>
              <a:buClrTx/>
              <a:buSzTx/>
              <a:buFontTx/>
              <a:buNone/>
            </a:pPr>
            <a:r>
              <a:rPr kumimoji="1" lang="zh-CN" altLang="zh-CN" sz="1570" b="0" i="0" u="none" strike="noStrike" kern="1200" cap="none" spc="0" normalizeH="0" baseline="0" noProof="0" dirty="0">
                <a:ln>
                  <a:noFill/>
                </a:ln>
                <a:solidFill>
                  <a:srgbClr val="000000"/>
                </a:solidFill>
                <a:effectLst/>
                <a:uLnTx/>
                <a:uFillTx/>
                <a:latin typeface="+mn-ea"/>
                <a:ea typeface="+mn-ea"/>
                <a:cs typeface="+mn-cs"/>
              </a:rPr>
              <a:t>主要内容包括：</a:t>
            </a: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a:p>
            <a:pPr marL="0" marR="0" lvl="0" indent="0" algn="l" defTabSz="304800" rtl="0" eaLnBrk="1" fontAlgn="base" latinLnBrk="0" hangingPunct="1">
              <a:lnSpc>
                <a:spcPct val="100000"/>
              </a:lnSpc>
              <a:spcBef>
                <a:spcPct val="0"/>
              </a:spcBef>
              <a:spcAft>
                <a:spcPct val="0"/>
              </a:spcAft>
              <a:buClrTx/>
              <a:buSzTx/>
              <a:buFontTx/>
              <a:buNone/>
            </a:pP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1</a:t>
            </a:r>
            <a:r>
              <a:rPr kumimoji="1" lang="zh-CN" altLang="zh-CN" sz="1570" b="0" i="0" u="none" strike="noStrike" kern="1200" cap="none" spc="0" normalizeH="0" baseline="0" noProof="0" dirty="0">
                <a:ln>
                  <a:noFill/>
                </a:ln>
                <a:solidFill>
                  <a:srgbClr val="000000"/>
                </a:solidFill>
                <a:effectLst/>
                <a:uLnTx/>
                <a:uFillTx/>
                <a:latin typeface="+mn-ea"/>
                <a:ea typeface="+mn-ea"/>
                <a:cs typeface="+mn-cs"/>
              </a:rPr>
              <a:t>、大学生常见病多发病的预防与治疗；</a:t>
            </a: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a:p>
            <a:pPr marL="0" marR="0" lvl="0" indent="0" algn="l" defTabSz="304800" rtl="0" eaLnBrk="1" fontAlgn="base" latinLnBrk="0" hangingPunct="1">
              <a:lnSpc>
                <a:spcPct val="100000"/>
              </a:lnSpc>
              <a:spcBef>
                <a:spcPct val="0"/>
              </a:spcBef>
              <a:spcAft>
                <a:spcPct val="0"/>
              </a:spcAft>
              <a:buClrTx/>
              <a:buSzTx/>
              <a:buFontTx/>
              <a:buNone/>
            </a:pP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2</a:t>
            </a:r>
            <a:r>
              <a:rPr kumimoji="1" lang="zh-CN" altLang="zh-CN" sz="1570" b="0" i="0" u="none" strike="noStrike" kern="1200" cap="none" spc="0" normalizeH="0" baseline="0" noProof="0" dirty="0">
                <a:ln>
                  <a:noFill/>
                </a:ln>
                <a:solidFill>
                  <a:srgbClr val="000000"/>
                </a:solidFill>
                <a:effectLst/>
                <a:uLnTx/>
                <a:uFillTx/>
                <a:latin typeface="+mn-ea"/>
                <a:ea typeface="+mn-ea"/>
                <a:cs typeface="+mn-cs"/>
              </a:rPr>
              <a:t>、常用的急救、抢救措施；</a:t>
            </a: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a:p>
            <a:pPr marL="0" marR="0" lvl="0" indent="0" algn="l" defTabSz="304800" rtl="0" eaLnBrk="1" fontAlgn="base" latinLnBrk="0" hangingPunct="1">
              <a:lnSpc>
                <a:spcPct val="100000"/>
              </a:lnSpc>
              <a:spcBef>
                <a:spcPct val="0"/>
              </a:spcBef>
              <a:spcAft>
                <a:spcPct val="0"/>
              </a:spcAft>
              <a:buClrTx/>
              <a:buSzTx/>
              <a:buFontTx/>
              <a:buNone/>
            </a:pP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3</a:t>
            </a:r>
            <a:r>
              <a:rPr kumimoji="1" lang="zh-CN" altLang="zh-CN" sz="1570" b="0" i="0" u="none" strike="noStrike" kern="1200" cap="none" spc="0" normalizeH="0" baseline="0" noProof="0" dirty="0">
                <a:ln>
                  <a:noFill/>
                </a:ln>
                <a:solidFill>
                  <a:srgbClr val="000000"/>
                </a:solidFill>
                <a:effectLst/>
                <a:uLnTx/>
                <a:uFillTx/>
                <a:latin typeface="+mn-ea"/>
                <a:ea typeface="+mn-ea"/>
                <a:cs typeface="+mn-cs"/>
              </a:rPr>
              <a:t>、基础医学常识。</a:t>
            </a: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a:p>
            <a:pPr marL="0" marR="0" lvl="0" indent="0" algn="l" defTabSz="304800" rtl="0" eaLnBrk="1" fontAlgn="base" latinLnBrk="0" hangingPunct="1">
              <a:lnSpc>
                <a:spcPct val="100000"/>
              </a:lnSpc>
              <a:spcBef>
                <a:spcPct val="0"/>
              </a:spcBef>
              <a:spcAft>
                <a:spcPct val="0"/>
              </a:spcAft>
              <a:buClrTx/>
              <a:buSzTx/>
              <a:buFontTx/>
              <a:buNone/>
            </a:pP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a:p>
            <a:pPr marL="0" marR="0" lvl="0" indent="0" algn="l" defTabSz="304800" rtl="0" eaLnBrk="1" fontAlgn="base" latinLnBrk="0" hangingPunct="1">
              <a:lnSpc>
                <a:spcPct val="100000"/>
              </a:lnSpc>
              <a:spcBef>
                <a:spcPct val="0"/>
              </a:spcBef>
              <a:spcAft>
                <a:spcPct val="0"/>
              </a:spcAft>
              <a:buClrTx/>
              <a:buSzTx/>
              <a:buFontTx/>
              <a:buNone/>
            </a:pPr>
            <a:r>
              <a:rPr kumimoji="1" lang="zh-CN" altLang="zh-CN" sz="1570" b="0" i="0" u="none" strike="noStrike" kern="1200" cap="none" spc="0" normalizeH="0" baseline="0" noProof="0" dirty="0">
                <a:ln>
                  <a:noFill/>
                </a:ln>
                <a:solidFill>
                  <a:srgbClr val="000000"/>
                </a:solidFill>
                <a:effectLst/>
                <a:uLnTx/>
                <a:uFillTx/>
                <a:latin typeface="+mn-ea"/>
                <a:ea typeface="+mn-ea"/>
                <a:cs typeface="+mn-cs"/>
              </a:rPr>
              <a:t>不同内容课程由相应科室专业医师</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药师</a:t>
            </a:r>
            <a:r>
              <a:rPr kumimoji="1" lang="zh-CN" altLang="zh-CN" sz="1570" b="0" i="0" u="none" strike="noStrike" kern="1200" cap="none" spc="0" normalizeH="0" baseline="0" noProof="0" dirty="0">
                <a:ln>
                  <a:noFill/>
                </a:ln>
                <a:solidFill>
                  <a:srgbClr val="000000"/>
                </a:solidFill>
                <a:effectLst/>
                <a:uLnTx/>
                <a:uFillTx/>
                <a:latin typeface="+mn-ea"/>
                <a:ea typeface="+mn-ea"/>
                <a:cs typeface="+mn-cs"/>
              </a:rPr>
              <a:t>进行授课。</a:t>
            </a:r>
            <a:endParaRPr kumimoji="1" lang="zh-CN" altLang="en-US" sz="1570" b="0" i="0" u="none" strike="noStrike" kern="1200" cap="none" spc="0" normalizeH="0" baseline="0" noProof="0" dirty="0">
              <a:ln>
                <a:noFill/>
              </a:ln>
              <a:solidFill>
                <a:srgbClr val="000000"/>
              </a:solidFill>
              <a:effectLst/>
              <a:uLnTx/>
              <a:uFillTx/>
              <a:latin typeface="+mn-ea"/>
              <a:ea typeface="+mn-ea"/>
              <a:cs typeface="+mn-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4" name="Title 3"/>
          <p:cNvSpPr>
            <a:spLocks noGrp="1"/>
          </p:cNvSpPr>
          <p:nvPr>
            <p:ph type="title"/>
          </p:nvPr>
        </p:nvSpPr>
        <p:spPr/>
        <p:txBody>
          <a:bodyPr vert="horz" wrap="square" anchor="ctr"/>
          <a:lstStyle/>
          <a:p>
            <a:r>
              <a:rPr lang="en-US" altLang="zh-CN" sz="3200">
                <a:latin typeface="黑体" panose="02010609060101010101" pitchFamily="49" charset="-122"/>
                <a:ea typeface="黑体" panose="02010609060101010101" pitchFamily="49" charset="-122"/>
              </a:rPr>
              <a:t>  </a:t>
            </a:r>
            <a:r>
              <a:rPr lang="zh-CN" altLang="en-US" sz="3200">
                <a:latin typeface="黑体" panose="02010609060101010101" pitchFamily="49" charset="-122"/>
                <a:ea typeface="黑体" panose="02010609060101010101" pitchFamily="49" charset="-122"/>
              </a:rPr>
              <a:t>世界范围内幽门螺旋杆菌感染的发生率</a:t>
            </a:r>
          </a:p>
        </p:txBody>
      </p:sp>
      <p:pic>
        <p:nvPicPr>
          <p:cNvPr id="2097156" name="图片 5122"/>
          <p:cNvPicPr>
            <a:picLocks noChangeAspect="1"/>
          </p:cNvPicPr>
          <p:nvPr/>
        </p:nvPicPr>
        <p:blipFill>
          <a:blip r:embed="rId2">
            <a:biLevel thresh="50000"/>
            <a:grayscl/>
          </a:blip>
          <a:stretch>
            <a:fillRect/>
          </a:stretch>
        </p:blipFill>
        <p:spPr>
          <a:xfrm>
            <a:off x="1398270" y="1628775"/>
            <a:ext cx="8844280" cy="4575175"/>
          </a:xfrm>
          <a:prstGeom prst="rect">
            <a:avLst/>
          </a:prstGeom>
          <a:noFill/>
          <a:ln w="9525">
            <a:noFill/>
          </a:ln>
        </p:spPr>
      </p:pic>
      <p:sp>
        <p:nvSpPr>
          <p:cNvPr id="1048665" name="文本框 5123"/>
          <p:cNvSpPr txBox="1"/>
          <p:nvPr/>
        </p:nvSpPr>
        <p:spPr>
          <a:xfrm>
            <a:off x="7753350" y="2349500"/>
            <a:ext cx="1006475" cy="368300"/>
          </a:xfrm>
          <a:prstGeom prst="rect">
            <a:avLst/>
          </a:prstGeom>
          <a:noFill/>
          <a:ln w="9525">
            <a:noFill/>
          </a:ln>
        </p:spPr>
        <p:txBody>
          <a:bodyPr>
            <a:spAutoFit/>
          </a:bodyPr>
          <a:lstStyle/>
          <a:p>
            <a:endParaRPr lang="zh-CN" altLang="en-US" dirty="0">
              <a:latin typeface="Calibri" panose="020F0502020204030204" charset="0"/>
            </a:endParaRPr>
          </a:p>
        </p:txBody>
      </p:sp>
      <p:sp>
        <p:nvSpPr>
          <p:cNvPr id="1048666" name="矩形 5124"/>
          <p:cNvSpPr/>
          <p:nvPr/>
        </p:nvSpPr>
        <p:spPr>
          <a:xfrm>
            <a:off x="8185150" y="1628775"/>
            <a:ext cx="1352550" cy="974725"/>
          </a:xfrm>
          <a:prstGeom prst="rect">
            <a:avLst/>
          </a:prstGeom>
          <a:noFill/>
          <a:ln w="9525">
            <a:noFill/>
          </a:ln>
        </p:spPr>
        <p:txBody>
          <a:bodyPr lIns="92075" tIns="46038" rIns="92075" bIns="46038"/>
          <a:lstStyle/>
          <a:p>
            <a:pPr eaLnBrk="0" hangingPunct="0">
              <a:spcBef>
                <a:spcPct val="20000"/>
              </a:spcBef>
              <a:buClr>
                <a:schemeClr val="tx2"/>
              </a:buClr>
              <a:buSzPct val="65000"/>
            </a:pPr>
            <a:r>
              <a:rPr lang="zh-CN" altLang="en-US" b="1" dirty="0">
                <a:solidFill>
                  <a:srgbClr val="FF3300"/>
                </a:solidFill>
                <a:latin typeface="汉仪中等线简" pitchFamily="1" charset="-122"/>
                <a:ea typeface="汉仪中等线简" pitchFamily="1" charset="-122"/>
              </a:rPr>
              <a:t>东欧</a:t>
            </a:r>
          </a:p>
          <a:p>
            <a:pPr eaLnBrk="0" hangingPunct="0">
              <a:spcBef>
                <a:spcPct val="20000"/>
              </a:spcBef>
              <a:buClr>
                <a:schemeClr val="tx2"/>
              </a:buClr>
              <a:buSzPct val="65000"/>
            </a:pPr>
            <a:r>
              <a:rPr lang="zh-CN" altLang="en-US" b="1" dirty="0">
                <a:solidFill>
                  <a:srgbClr val="FF3300"/>
                </a:solidFill>
                <a:latin typeface="汉仪中等线简" pitchFamily="1" charset="-122"/>
                <a:ea typeface="汉仪中等线简" pitchFamily="1" charset="-122"/>
              </a:rPr>
              <a:t>70-90%</a:t>
            </a:r>
          </a:p>
        </p:txBody>
      </p:sp>
      <p:sp>
        <p:nvSpPr>
          <p:cNvPr id="1048667" name="文本框 5125"/>
          <p:cNvSpPr txBox="1"/>
          <p:nvPr/>
        </p:nvSpPr>
        <p:spPr>
          <a:xfrm>
            <a:off x="9048750" y="3286125"/>
            <a:ext cx="881380" cy="977265"/>
          </a:xfrm>
          <a:prstGeom prst="rect">
            <a:avLst/>
          </a:prstGeom>
          <a:noFill/>
          <a:ln w="9525">
            <a:noFill/>
          </a:ln>
        </p:spPr>
        <p:txBody>
          <a:bodyPr wrap="none">
            <a:spAutoFit/>
          </a:bodyPr>
          <a:lstStyle/>
          <a:p>
            <a:pPr eaLnBrk="0" hangingPunct="0">
              <a:spcBef>
                <a:spcPct val="20000"/>
              </a:spcBef>
              <a:buClr>
                <a:schemeClr val="tx2"/>
              </a:buClr>
              <a:buSzPct val="65000"/>
            </a:pPr>
            <a:r>
              <a:rPr lang="zh-CN" altLang="en-US" b="1">
                <a:solidFill>
                  <a:srgbClr val="FF3300"/>
                </a:solidFill>
                <a:latin typeface="Calibri" panose="020F0502020204030204" charset="0"/>
              </a:rPr>
              <a:t>亚洲</a:t>
            </a:r>
          </a:p>
          <a:p>
            <a:pPr eaLnBrk="0" hangingPunct="0">
              <a:spcBef>
                <a:spcPct val="20000"/>
              </a:spcBef>
              <a:buClr>
                <a:schemeClr val="tx2"/>
              </a:buClr>
              <a:buSzPct val="65000"/>
            </a:pPr>
            <a:r>
              <a:rPr lang="en-US" altLang="zh-CN" b="1">
                <a:solidFill>
                  <a:srgbClr val="FF3300"/>
                </a:solidFill>
                <a:latin typeface="Calibri" panose="020F0502020204030204" charset="0"/>
              </a:rPr>
              <a:t>70-80%</a:t>
            </a:r>
          </a:p>
          <a:p>
            <a:endParaRPr lang="zh-CN" altLang="en-US">
              <a:latin typeface="Calibri" panose="020F0502020204030204" charset="0"/>
            </a:endParaRPr>
          </a:p>
        </p:txBody>
      </p:sp>
      <p:sp>
        <p:nvSpPr>
          <p:cNvPr id="1048668" name="矩形 5126"/>
          <p:cNvSpPr/>
          <p:nvPr/>
        </p:nvSpPr>
        <p:spPr>
          <a:xfrm>
            <a:off x="6456363" y="5518150"/>
            <a:ext cx="2087562" cy="685800"/>
          </a:xfrm>
          <a:prstGeom prst="rect">
            <a:avLst/>
          </a:prstGeom>
          <a:noFill/>
          <a:ln w="9525">
            <a:noFill/>
          </a:ln>
        </p:spPr>
        <p:txBody>
          <a:bodyPr lIns="92075" tIns="46038" rIns="92075" bIns="46038"/>
          <a:lstStyle/>
          <a:p>
            <a:pPr eaLnBrk="0" hangingPunct="0">
              <a:spcBef>
                <a:spcPct val="20000"/>
              </a:spcBef>
              <a:buClr>
                <a:schemeClr val="tx2"/>
              </a:buClr>
              <a:buSzPct val="65000"/>
            </a:pPr>
            <a:r>
              <a:rPr lang="zh-CN" altLang="en-US" b="1">
                <a:solidFill>
                  <a:srgbClr val="FF3300"/>
                </a:solidFill>
                <a:latin typeface="汉仪中等线简" pitchFamily="1" charset="-122"/>
                <a:ea typeface="汉仪中等线简" pitchFamily="1" charset="-122"/>
              </a:rPr>
              <a:t>澳大利亚</a:t>
            </a:r>
          </a:p>
          <a:p>
            <a:pPr eaLnBrk="0" hangingPunct="0">
              <a:spcBef>
                <a:spcPct val="20000"/>
              </a:spcBef>
              <a:buClr>
                <a:schemeClr val="tx2"/>
              </a:buClr>
              <a:buSzPct val="65000"/>
            </a:pPr>
            <a:r>
              <a:rPr lang="zh-CN" altLang="en-US" b="1">
                <a:solidFill>
                  <a:srgbClr val="FF3300"/>
                </a:solidFill>
                <a:latin typeface="汉仪中等线简" pitchFamily="1" charset="-122"/>
                <a:ea typeface="汉仪中等线简" pitchFamily="1" charset="-122"/>
              </a:rPr>
              <a:t>    </a:t>
            </a:r>
            <a:r>
              <a:rPr lang="en-US" altLang="zh-CN" b="1">
                <a:solidFill>
                  <a:srgbClr val="FF3300"/>
                </a:solidFill>
                <a:latin typeface="汉仪中等线简" pitchFamily="1" charset="-122"/>
                <a:ea typeface="汉仪中等线简" pitchFamily="1" charset="-122"/>
              </a:rPr>
              <a:t>20%</a:t>
            </a:r>
          </a:p>
        </p:txBody>
      </p:sp>
      <p:sp>
        <p:nvSpPr>
          <p:cNvPr id="1048669" name="矩形 5127"/>
          <p:cNvSpPr/>
          <p:nvPr/>
        </p:nvSpPr>
        <p:spPr>
          <a:xfrm>
            <a:off x="4727575" y="5086350"/>
            <a:ext cx="1524000" cy="973138"/>
          </a:xfrm>
          <a:prstGeom prst="rect">
            <a:avLst/>
          </a:prstGeom>
          <a:noFill/>
          <a:ln w="9525">
            <a:noFill/>
          </a:ln>
        </p:spPr>
        <p:txBody>
          <a:bodyPr lIns="92075" tIns="46038" rIns="92075" bIns="46038"/>
          <a:lstStyle/>
          <a:p>
            <a:pPr eaLnBrk="0" hangingPunct="0">
              <a:spcBef>
                <a:spcPct val="20000"/>
              </a:spcBef>
              <a:buClr>
                <a:schemeClr val="tx2"/>
              </a:buClr>
              <a:buSzPct val="65000"/>
            </a:pPr>
            <a:r>
              <a:rPr lang="zh-CN" altLang="en-US" b="1">
                <a:solidFill>
                  <a:srgbClr val="FF3300"/>
                </a:solidFill>
                <a:latin typeface="汉仪中等线简" pitchFamily="1" charset="-122"/>
                <a:ea typeface="汉仪中等线简" pitchFamily="1" charset="-122"/>
              </a:rPr>
              <a:t>非 洲</a:t>
            </a:r>
          </a:p>
          <a:p>
            <a:pPr eaLnBrk="0" hangingPunct="0">
              <a:spcBef>
                <a:spcPct val="20000"/>
              </a:spcBef>
              <a:buClr>
                <a:schemeClr val="tx2"/>
              </a:buClr>
              <a:buSzPct val="65000"/>
            </a:pPr>
            <a:r>
              <a:rPr lang="en-US" altLang="zh-CN" b="1">
                <a:solidFill>
                  <a:srgbClr val="FF3300"/>
                </a:solidFill>
                <a:latin typeface="汉仪中等线简" pitchFamily="1" charset="-122"/>
                <a:ea typeface="汉仪中等线简" pitchFamily="1" charset="-122"/>
              </a:rPr>
              <a:t>70-90%</a:t>
            </a:r>
          </a:p>
        </p:txBody>
      </p:sp>
      <p:sp>
        <p:nvSpPr>
          <p:cNvPr id="1048670" name="文本框 5128"/>
          <p:cNvSpPr txBox="1"/>
          <p:nvPr/>
        </p:nvSpPr>
        <p:spPr>
          <a:xfrm>
            <a:off x="3071813" y="4510088"/>
            <a:ext cx="1096962" cy="1254125"/>
          </a:xfrm>
          <a:prstGeom prst="rect">
            <a:avLst/>
          </a:prstGeom>
          <a:noFill/>
          <a:ln w="9525">
            <a:noFill/>
          </a:ln>
        </p:spPr>
        <p:txBody>
          <a:bodyPr>
            <a:spAutoFit/>
          </a:bodyPr>
          <a:lstStyle/>
          <a:p>
            <a:pPr eaLnBrk="0" hangingPunct="0">
              <a:spcBef>
                <a:spcPct val="20000"/>
              </a:spcBef>
              <a:buClr>
                <a:schemeClr val="tx2"/>
              </a:buClr>
              <a:buSzPct val="65000"/>
            </a:pPr>
            <a:r>
              <a:rPr lang="zh-CN" altLang="en-US" b="1">
                <a:solidFill>
                  <a:srgbClr val="FF3300"/>
                </a:solidFill>
                <a:latin typeface="Calibri" panose="020F0502020204030204" charset="0"/>
              </a:rPr>
              <a:t>拉丁美洲</a:t>
            </a:r>
          </a:p>
          <a:p>
            <a:pPr eaLnBrk="0" hangingPunct="0">
              <a:spcBef>
                <a:spcPct val="20000"/>
              </a:spcBef>
              <a:buClr>
                <a:schemeClr val="tx2"/>
              </a:buClr>
              <a:buSzPct val="65000"/>
            </a:pPr>
            <a:r>
              <a:rPr lang="en-US" altLang="zh-CN" b="1">
                <a:solidFill>
                  <a:srgbClr val="FF3300"/>
                </a:solidFill>
                <a:latin typeface="Calibri" panose="020F0502020204030204" charset="0"/>
              </a:rPr>
              <a:t>70-90%</a:t>
            </a:r>
          </a:p>
          <a:p>
            <a:endParaRPr lang="zh-CN" altLang="en-US">
              <a:latin typeface="Calibri" panose="020F0502020204030204" charset="0"/>
            </a:endParaRPr>
          </a:p>
        </p:txBody>
      </p:sp>
      <p:sp>
        <p:nvSpPr>
          <p:cNvPr id="1048671" name="矩形 5129"/>
          <p:cNvSpPr/>
          <p:nvPr/>
        </p:nvSpPr>
        <p:spPr>
          <a:xfrm>
            <a:off x="1703388" y="1989138"/>
            <a:ext cx="1600200" cy="685800"/>
          </a:xfrm>
          <a:prstGeom prst="rect">
            <a:avLst/>
          </a:prstGeom>
          <a:noFill/>
          <a:ln w="9525">
            <a:noFill/>
          </a:ln>
        </p:spPr>
        <p:txBody>
          <a:bodyPr lIns="92075" tIns="46038" rIns="92075" bIns="46038"/>
          <a:lstStyle/>
          <a:p>
            <a:pPr eaLnBrk="0" hangingPunct="0">
              <a:spcBef>
                <a:spcPct val="20000"/>
              </a:spcBef>
              <a:buClr>
                <a:schemeClr val="tx2"/>
              </a:buClr>
              <a:buSzPct val="65000"/>
            </a:pPr>
            <a:r>
              <a:rPr lang="zh-CN" altLang="en-US" b="1">
                <a:solidFill>
                  <a:srgbClr val="FF3300"/>
                </a:solidFill>
                <a:latin typeface="汉仪中等线简" pitchFamily="1" charset="-122"/>
                <a:ea typeface="汉仪中等线简" pitchFamily="1" charset="-122"/>
              </a:rPr>
              <a:t>美国</a:t>
            </a:r>
            <a:r>
              <a:rPr lang="en-US" altLang="zh-CN" b="1">
                <a:solidFill>
                  <a:srgbClr val="FF3300"/>
                </a:solidFill>
                <a:latin typeface="汉仪中等线简" pitchFamily="1" charset="-122"/>
                <a:ea typeface="汉仪中等线简" pitchFamily="1" charset="-122"/>
              </a:rPr>
              <a:t>/</a:t>
            </a:r>
            <a:r>
              <a:rPr lang="zh-CN" altLang="en-US" b="1">
                <a:solidFill>
                  <a:srgbClr val="FF3300"/>
                </a:solidFill>
                <a:latin typeface="汉仪中等线简" pitchFamily="1" charset="-122"/>
                <a:ea typeface="汉仪中等线简" pitchFamily="1" charset="-122"/>
              </a:rPr>
              <a:t>加拿大</a:t>
            </a:r>
          </a:p>
          <a:p>
            <a:pPr eaLnBrk="0" hangingPunct="0">
              <a:spcBef>
                <a:spcPct val="20000"/>
              </a:spcBef>
              <a:buClr>
                <a:schemeClr val="tx2"/>
              </a:buClr>
              <a:buSzPct val="65000"/>
            </a:pPr>
            <a:r>
              <a:rPr lang="en-US" altLang="zh-CN" b="1">
                <a:solidFill>
                  <a:srgbClr val="FF3300"/>
                </a:solidFill>
                <a:latin typeface="汉仪中等线简" pitchFamily="1" charset="-122"/>
                <a:ea typeface="汉仪中等线简" pitchFamily="1" charset="-122"/>
              </a:rPr>
              <a:t>30-40%</a:t>
            </a:r>
          </a:p>
        </p:txBody>
      </p:sp>
      <p:sp>
        <p:nvSpPr>
          <p:cNvPr id="1048672" name="文本框 5130"/>
          <p:cNvSpPr txBox="1"/>
          <p:nvPr/>
        </p:nvSpPr>
        <p:spPr>
          <a:xfrm>
            <a:off x="2351088" y="6237288"/>
            <a:ext cx="5905500" cy="398780"/>
          </a:xfrm>
          <a:prstGeom prst="rect">
            <a:avLst/>
          </a:prstGeom>
          <a:noFill/>
          <a:ln w="9525">
            <a:noFill/>
          </a:ln>
        </p:spPr>
        <p:txBody>
          <a:bodyPr>
            <a:spAutoFit/>
          </a:bodyPr>
          <a:lstStyle/>
          <a:p>
            <a:pPr>
              <a:spcBef>
                <a:spcPct val="50000"/>
              </a:spcBef>
            </a:pPr>
            <a:r>
              <a:rPr lang="zh-CN" altLang="en-US" sz="2000" b="1" dirty="0">
                <a:solidFill>
                  <a:srgbClr val="F20219"/>
                </a:solidFill>
                <a:latin typeface="Calibri" panose="020F0502020204030204" charset="0"/>
              </a:rPr>
              <a:t>中国</a:t>
            </a:r>
            <a:r>
              <a:rPr lang="en-US" altLang="zh-CN" sz="2000" b="1">
                <a:solidFill>
                  <a:srgbClr val="F20219"/>
                </a:solidFill>
                <a:latin typeface="Calibri" panose="020F0502020204030204" charset="0"/>
              </a:rPr>
              <a:t>Hp</a:t>
            </a:r>
            <a:r>
              <a:rPr lang="zh-CN" altLang="en-US" sz="2000" b="1" dirty="0">
                <a:solidFill>
                  <a:srgbClr val="F20219"/>
                </a:solidFill>
                <a:latin typeface="Calibri" panose="020F0502020204030204" charset="0"/>
              </a:rPr>
              <a:t>感染率：</a:t>
            </a:r>
            <a:r>
              <a:rPr lang="en-US" altLang="zh-CN" sz="2000" b="1">
                <a:solidFill>
                  <a:srgbClr val="F20219"/>
                </a:solidFill>
                <a:latin typeface="Calibri" panose="020F0502020204030204" charset="0"/>
              </a:rPr>
              <a:t>40%-90%,</a:t>
            </a:r>
            <a:r>
              <a:rPr lang="zh-CN" altLang="en-US" b="1" dirty="0">
                <a:solidFill>
                  <a:srgbClr val="F20219"/>
                </a:solidFill>
                <a:latin typeface="Calibri" panose="020F0502020204030204" charset="0"/>
              </a:rPr>
              <a:t>平均为</a:t>
            </a:r>
            <a:r>
              <a:rPr lang="en-US" altLang="zh-CN" b="1">
                <a:solidFill>
                  <a:srgbClr val="F20219"/>
                </a:solidFill>
                <a:latin typeface="Calibri" panose="020F0502020204030204" charset="0"/>
              </a:rPr>
              <a:t>55%</a:t>
            </a:r>
            <a:r>
              <a:rPr lang="en-US" altLang="zh-CN">
                <a:solidFill>
                  <a:srgbClr val="F20219"/>
                </a:solidFill>
                <a:latin typeface="Calibri" panose="020F0502020204030204" charset="0"/>
              </a:rPr>
              <a:t> </a:t>
            </a:r>
            <a:r>
              <a:rPr lang="zh-CN" altLang="en-US" dirty="0">
                <a:solidFill>
                  <a:srgbClr val="F20219"/>
                </a:solidFill>
                <a:latin typeface="Calibri" panose="020F0502020204030204" charset="0"/>
              </a:rPr>
              <a: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3" name="Title 3"/>
          <p:cNvSpPr>
            <a:spLocks noGrp="1"/>
          </p:cNvSpPr>
          <p:nvPr>
            <p:ph type="title"/>
          </p:nvPr>
        </p:nvSpPr>
        <p:spPr/>
        <p:txBody>
          <a:bodyPr vert="horz" wrap="square" anchor="ctr"/>
          <a:lstStyle/>
          <a:p>
            <a:r>
              <a:rPr lang="en-US" altLang="zh-CN" sz="3100">
                <a:solidFill>
                  <a:srgbClr val="FF3300"/>
                </a:solidFill>
                <a:latin typeface="黑体" panose="02010609060101010101" pitchFamily="49" charset="-122"/>
                <a:ea typeface="黑体" panose="02010609060101010101" pitchFamily="49" charset="-122"/>
              </a:rPr>
              <a:t>  </a:t>
            </a:r>
            <a:r>
              <a:rPr lang="zh-CN" altLang="en-US" sz="2800">
                <a:solidFill>
                  <a:schemeClr val="tx1"/>
                </a:solidFill>
                <a:latin typeface="黑体" panose="02010609060101010101" pitchFamily="49" charset="-122"/>
                <a:ea typeface="黑体" panose="02010609060101010101" pitchFamily="49" charset="-122"/>
              </a:rPr>
              <a:t>幽门螺旋杆菌感染与消化系统疾病密切相关</a:t>
            </a:r>
          </a:p>
        </p:txBody>
      </p:sp>
      <p:sp>
        <p:nvSpPr>
          <p:cNvPr id="1048674" name="Content Placeholder 5"/>
          <p:cNvSpPr>
            <a:spLocks noGrp="1"/>
          </p:cNvSpPr>
          <p:nvPr>
            <p:ph sz="half" idx="1"/>
          </p:nvPr>
        </p:nvSpPr>
        <p:spPr>
          <a:xfrm>
            <a:off x="2063750" y="1917700"/>
            <a:ext cx="8208963" cy="2399030"/>
          </a:xfrm>
        </p:spPr>
        <p:txBody>
          <a:bodyPr vert="horz" wrap="square" anchor="t"/>
          <a:lstStyle>
            <a:lvl1pPr lvl="0">
              <a:defRPr sz="2800"/>
            </a:lvl1pPr>
            <a:lvl2pPr lvl="1">
              <a:defRPr sz="2400"/>
            </a:lvl2pPr>
            <a:lvl3pPr lvl="2">
              <a:defRPr sz="2000"/>
            </a:lvl3pPr>
            <a:lvl4pPr lvl="3">
              <a:defRPr sz="1800"/>
            </a:lvl4pPr>
            <a:lvl5pPr lvl="4">
              <a:defRPr sz="1800"/>
            </a:lvl5pPr>
          </a:lstStyle>
          <a:p>
            <a:pPr lvl="0">
              <a:buNone/>
            </a:pPr>
            <a:r>
              <a:rPr lang="zh-CN" altLang="en-US" sz="2000" b="1">
                <a:solidFill>
                  <a:schemeClr val="tx1"/>
                </a:solidFill>
              </a:rPr>
              <a:t> 所有的</a:t>
            </a:r>
            <a:r>
              <a:rPr lang="en-US" altLang="zh-CN" sz="2000" b="1">
                <a:solidFill>
                  <a:schemeClr val="tx1"/>
                </a:solidFill>
              </a:rPr>
              <a:t>Hp</a:t>
            </a:r>
            <a:r>
              <a:rPr lang="zh-CN" altLang="en-US" sz="2000" b="1">
                <a:solidFill>
                  <a:schemeClr val="tx1"/>
                </a:solidFill>
              </a:rPr>
              <a:t>感染者均会发展成胃炎</a:t>
            </a:r>
            <a:r>
              <a:rPr lang="en-US" altLang="zh-CN" sz="2000" b="1">
                <a:solidFill>
                  <a:schemeClr val="tx1"/>
                </a:solidFill>
                <a:latin typeface="Calibri" panose="020F0502020204030204" charset="0"/>
              </a:rPr>
              <a:t>——</a:t>
            </a:r>
            <a:r>
              <a:rPr lang="zh-CN" altLang="en-US" sz="2000" b="1">
                <a:solidFill>
                  <a:schemeClr val="tx1"/>
                </a:solidFill>
              </a:rPr>
              <a:t>胃窦为主的胃炎或全胃炎。</a:t>
            </a:r>
          </a:p>
          <a:p>
            <a:pPr lvl="0">
              <a:lnSpc>
                <a:spcPct val="130000"/>
              </a:lnSpc>
              <a:spcBef>
                <a:spcPct val="50000"/>
              </a:spcBef>
              <a:spcAft>
                <a:spcPct val="50000"/>
              </a:spcAft>
              <a:buClr>
                <a:schemeClr val="tx2"/>
              </a:buClr>
              <a:buFont typeface="Wingdings" panose="05000000000000000000" pitchFamily="2" charset="2"/>
              <a:buNone/>
            </a:pPr>
            <a:r>
              <a:rPr lang="zh-CN" altLang="en-US" sz="2000" b="1">
                <a:solidFill>
                  <a:schemeClr val="tx1"/>
                </a:solidFill>
              </a:rPr>
              <a:t> </a:t>
            </a:r>
            <a:r>
              <a:rPr lang="en-US" altLang="zh-CN" sz="2000" b="1">
                <a:solidFill>
                  <a:schemeClr val="tx1"/>
                </a:solidFill>
              </a:rPr>
              <a:t>15%-20%</a:t>
            </a:r>
            <a:r>
              <a:rPr lang="zh-CN" altLang="en-US" sz="2000" b="1">
                <a:solidFill>
                  <a:schemeClr val="tx1"/>
                </a:solidFill>
              </a:rPr>
              <a:t>的</a:t>
            </a:r>
            <a:r>
              <a:rPr lang="en-US" altLang="zh-CN" sz="2000" b="1">
                <a:solidFill>
                  <a:schemeClr val="tx1"/>
                </a:solidFill>
              </a:rPr>
              <a:t>Hp</a:t>
            </a:r>
            <a:r>
              <a:rPr lang="zh-CN" altLang="en-US" sz="2000" b="1">
                <a:solidFill>
                  <a:schemeClr val="tx1"/>
                </a:solidFill>
              </a:rPr>
              <a:t>感染者会发展成消化性溃疡。</a:t>
            </a:r>
          </a:p>
          <a:p>
            <a:pPr lvl="0">
              <a:lnSpc>
                <a:spcPct val="130000"/>
              </a:lnSpc>
              <a:spcBef>
                <a:spcPct val="50000"/>
              </a:spcBef>
              <a:spcAft>
                <a:spcPct val="50000"/>
              </a:spcAft>
              <a:buClr>
                <a:schemeClr val="tx2"/>
              </a:buClr>
              <a:buFont typeface="Wingdings" panose="05000000000000000000" pitchFamily="2" charset="2"/>
              <a:buNone/>
            </a:pPr>
            <a:r>
              <a:rPr lang="en-US" altLang="zh-CN" sz="2000" b="1">
                <a:solidFill>
                  <a:schemeClr val="tx1"/>
                </a:solidFill>
              </a:rPr>
              <a:t>Hp</a:t>
            </a:r>
            <a:r>
              <a:rPr lang="zh-CN" altLang="en-US" sz="2000" b="1">
                <a:solidFill>
                  <a:schemeClr val="tx1"/>
                </a:solidFill>
              </a:rPr>
              <a:t>感染者发生胃癌和黏膜相关淋巴组织（</a:t>
            </a:r>
            <a:r>
              <a:rPr lang="en-US" altLang="zh-CN" sz="2000" b="1">
                <a:solidFill>
                  <a:schemeClr val="tx1"/>
                </a:solidFill>
              </a:rPr>
              <a:t>MALT</a:t>
            </a:r>
            <a:r>
              <a:rPr lang="zh-CN" altLang="en-US" sz="2000" b="1">
                <a:solidFill>
                  <a:schemeClr val="tx1"/>
                </a:solidFill>
              </a:rPr>
              <a:t>）淋巴瘤的风险较未感染人群增高了</a:t>
            </a:r>
            <a:r>
              <a:rPr lang="en-US" altLang="zh-CN" sz="2000" b="1">
                <a:solidFill>
                  <a:schemeClr val="tx1"/>
                </a:solidFill>
              </a:rPr>
              <a:t>2-6</a:t>
            </a:r>
            <a:r>
              <a:rPr lang="zh-CN" altLang="en-US" sz="2000" b="1">
                <a:solidFill>
                  <a:schemeClr val="tx1"/>
                </a:solidFill>
              </a:rPr>
              <a:t>倍。</a:t>
            </a:r>
            <a:endParaRPr lang="zh-CN" altLang="en-US" sz="2000" b="1" baseline="30000">
              <a:solidFill>
                <a:schemeClr val="tx1"/>
              </a:solidFill>
            </a:endParaRPr>
          </a:p>
          <a:p>
            <a:pPr lvl="0">
              <a:buNone/>
            </a:pPr>
            <a:endParaRPr lang="zh-CN" altLang="en-US" sz="2400" b="1" baseline="30000"/>
          </a:p>
        </p:txBody>
      </p:sp>
      <p:sp>
        <p:nvSpPr>
          <p:cNvPr id="1048675" name="文本框 6147"/>
          <p:cNvSpPr txBox="1"/>
          <p:nvPr/>
        </p:nvSpPr>
        <p:spPr>
          <a:xfrm rot="-10800000" flipV="1">
            <a:off x="2428875" y="6021388"/>
            <a:ext cx="7326313" cy="645160"/>
          </a:xfrm>
          <a:prstGeom prst="rect">
            <a:avLst/>
          </a:prstGeom>
          <a:noFill/>
          <a:ln w="9525">
            <a:noFill/>
          </a:ln>
        </p:spPr>
        <p:txBody>
          <a:bodyPr>
            <a:spAutoFit/>
          </a:bodyPr>
          <a:lstStyle/>
          <a:p>
            <a:r>
              <a:rPr lang="zh-CN" altLang="en-US" b="1">
                <a:latin typeface="Calibri" panose="020F0502020204030204" charset="0"/>
              </a:rPr>
              <a:t>世界胃肠病学组织</a:t>
            </a:r>
            <a:r>
              <a:rPr lang="en-US" altLang="zh-CN" b="1">
                <a:latin typeface="Calibri" panose="020F0502020204030204" charset="0"/>
              </a:rPr>
              <a:t>(WGO-OMGE)</a:t>
            </a:r>
            <a:r>
              <a:rPr lang="zh-CN" altLang="en-US" b="1">
                <a:latin typeface="Calibri" panose="020F0502020204030204" charset="0"/>
              </a:rPr>
              <a:t>临床指南</a:t>
            </a:r>
            <a:r>
              <a:rPr lang="en-US" altLang="zh-CN" b="1">
                <a:latin typeface="Calibri" panose="020F0502020204030204" charset="0"/>
              </a:rPr>
              <a:t>——</a:t>
            </a:r>
            <a:r>
              <a:rPr lang="zh-CN" altLang="en-US" b="1">
                <a:latin typeface="Calibri" panose="020F0502020204030204" charset="0"/>
              </a:rPr>
              <a:t>发展中国家幽门螺杆菌感染</a:t>
            </a:r>
            <a:r>
              <a:rPr lang="en-US" altLang="zh-CN" b="1">
                <a:latin typeface="Calibri" panose="020F0502020204030204" charset="0"/>
              </a:rPr>
              <a:t>.</a:t>
            </a:r>
            <a:r>
              <a:rPr lang="zh-CN" altLang="en-US" b="1">
                <a:latin typeface="Calibri" panose="020F0502020204030204" charset="0"/>
              </a:rPr>
              <a:t>胃肠病学</a:t>
            </a:r>
            <a:r>
              <a:rPr lang="en-US" altLang="zh-CN" b="1">
                <a:latin typeface="Calibri" panose="020F0502020204030204" charset="0"/>
              </a:rPr>
              <a:t>.    2007;12(1):40-52.</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6" name="Content Placeholder 4"/>
          <p:cNvSpPr>
            <a:spLocks noGrp="1"/>
          </p:cNvSpPr>
          <p:nvPr>
            <p:ph idx="1"/>
          </p:nvPr>
        </p:nvSpPr>
        <p:spPr>
          <a:xfrm>
            <a:off x="441008" y="762635"/>
            <a:ext cx="6192837" cy="430530"/>
          </a:xfrm>
        </p:spPr>
        <p:txBody>
          <a:bodyPr vert="horz" wrap="square" anchor="t"/>
          <a:lstStyle/>
          <a:p>
            <a:r>
              <a:rPr lang="zh-CN" altLang="en-US" sz="2800" b="1">
                <a:solidFill>
                  <a:schemeClr val="tx1"/>
                </a:solidFill>
                <a:latin typeface="黑体" panose="02010609060101010101" pitchFamily="49" charset="-122"/>
                <a:ea typeface="黑体" panose="02010609060101010101" pitchFamily="49" charset="-122"/>
              </a:rPr>
              <a:t>幽门螺旋杆菌感染和胃癌</a:t>
            </a:r>
          </a:p>
        </p:txBody>
      </p:sp>
      <p:sp>
        <p:nvSpPr>
          <p:cNvPr id="1048677" name="文本框 7170"/>
          <p:cNvSpPr txBox="1"/>
          <p:nvPr/>
        </p:nvSpPr>
        <p:spPr>
          <a:xfrm>
            <a:off x="3935413" y="2636838"/>
            <a:ext cx="3490912" cy="369570"/>
          </a:xfrm>
          <a:prstGeom prst="rect">
            <a:avLst/>
          </a:prstGeom>
          <a:noFill/>
          <a:ln w="22225" cap="flat" cmpd="sng">
            <a:solidFill>
              <a:schemeClr val="tx1"/>
            </a:solidFill>
            <a:prstDash val="solid"/>
            <a:miter/>
            <a:headEnd type="none" w="med" len="med"/>
            <a:tailEnd type="none" w="med" len="med"/>
          </a:ln>
        </p:spPr>
        <p:txBody>
          <a:bodyPr lIns="90000" tIns="46800" rIns="90000" bIns="46800">
            <a:spAutoFit/>
          </a:bodyPr>
          <a:lstStyle/>
          <a:p>
            <a:pPr algn="ctr">
              <a:spcBef>
                <a:spcPct val="50000"/>
              </a:spcBef>
            </a:pPr>
            <a:r>
              <a:rPr lang="zh-CN" altLang="en-US" b="1">
                <a:latin typeface="黑体" panose="02010609060101010101" pitchFamily="49" charset="-122"/>
                <a:ea typeface="黑体" panose="02010609060101010101" pitchFamily="49" charset="-122"/>
              </a:rPr>
              <a:t>慢性胃炎</a:t>
            </a:r>
          </a:p>
        </p:txBody>
      </p:sp>
      <p:sp>
        <p:nvSpPr>
          <p:cNvPr id="1048678" name="文本框 7171"/>
          <p:cNvSpPr txBox="1"/>
          <p:nvPr/>
        </p:nvSpPr>
        <p:spPr>
          <a:xfrm>
            <a:off x="3935413" y="3573463"/>
            <a:ext cx="3489325" cy="369570"/>
          </a:xfrm>
          <a:prstGeom prst="rect">
            <a:avLst/>
          </a:prstGeom>
          <a:noFill/>
          <a:ln w="22225" cap="flat" cmpd="sng">
            <a:solidFill>
              <a:schemeClr val="tx1"/>
            </a:solidFill>
            <a:prstDash val="solid"/>
            <a:miter/>
            <a:headEnd type="none" w="med" len="med"/>
            <a:tailEnd type="none" w="med" len="med"/>
          </a:ln>
        </p:spPr>
        <p:txBody>
          <a:bodyPr lIns="90000" tIns="46800" rIns="90000" bIns="46800">
            <a:spAutoFit/>
          </a:bodyPr>
          <a:lstStyle/>
          <a:p>
            <a:pPr algn="ctr">
              <a:spcBef>
                <a:spcPct val="50000"/>
              </a:spcBef>
            </a:pPr>
            <a:r>
              <a:rPr lang="zh-CN" altLang="en-US" b="1">
                <a:latin typeface="黑体" panose="02010609060101010101" pitchFamily="49" charset="-122"/>
                <a:ea typeface="黑体" panose="02010609060101010101" pitchFamily="49" charset="-122"/>
              </a:rPr>
              <a:t>萎缩型胃炎</a:t>
            </a:r>
          </a:p>
        </p:txBody>
      </p:sp>
      <p:sp>
        <p:nvSpPr>
          <p:cNvPr id="1048679" name="文本框 7172"/>
          <p:cNvSpPr txBox="1"/>
          <p:nvPr/>
        </p:nvSpPr>
        <p:spPr>
          <a:xfrm>
            <a:off x="3935413" y="4508500"/>
            <a:ext cx="3489325" cy="369570"/>
          </a:xfrm>
          <a:prstGeom prst="rect">
            <a:avLst/>
          </a:prstGeom>
          <a:noFill/>
          <a:ln w="22225" cap="flat" cmpd="sng">
            <a:solidFill>
              <a:schemeClr val="tx1"/>
            </a:solidFill>
            <a:prstDash val="solid"/>
            <a:miter/>
            <a:headEnd type="none" w="med" len="med"/>
            <a:tailEnd type="none" w="med" len="med"/>
          </a:ln>
        </p:spPr>
        <p:txBody>
          <a:bodyPr lIns="90000" tIns="46800" rIns="90000" bIns="46800">
            <a:spAutoFit/>
          </a:bodyPr>
          <a:lstStyle/>
          <a:p>
            <a:pPr algn="ctr">
              <a:spcBef>
                <a:spcPct val="50000"/>
              </a:spcBef>
            </a:pPr>
            <a:r>
              <a:rPr lang="zh-CN" altLang="en-US" b="1">
                <a:latin typeface="黑体" panose="02010609060101010101" pitchFamily="49" charset="-122"/>
                <a:ea typeface="黑体" panose="02010609060101010101" pitchFamily="49" charset="-122"/>
              </a:rPr>
              <a:t>肠上皮化生</a:t>
            </a:r>
          </a:p>
        </p:txBody>
      </p:sp>
      <p:sp>
        <p:nvSpPr>
          <p:cNvPr id="1048680" name="文本框 7173"/>
          <p:cNvSpPr txBox="1"/>
          <p:nvPr/>
        </p:nvSpPr>
        <p:spPr>
          <a:xfrm>
            <a:off x="3935413" y="5373688"/>
            <a:ext cx="3489325" cy="369570"/>
          </a:xfrm>
          <a:prstGeom prst="rect">
            <a:avLst/>
          </a:prstGeom>
          <a:noFill/>
          <a:ln w="22225" cap="flat" cmpd="sng">
            <a:solidFill>
              <a:schemeClr val="tx1"/>
            </a:solidFill>
            <a:prstDash val="solid"/>
            <a:miter/>
            <a:headEnd type="none" w="med" len="med"/>
            <a:tailEnd type="none" w="med" len="med"/>
          </a:ln>
        </p:spPr>
        <p:txBody>
          <a:bodyPr lIns="90000" tIns="46800" rIns="90000" bIns="46800">
            <a:spAutoFit/>
          </a:bodyPr>
          <a:lstStyle/>
          <a:p>
            <a:pPr algn="ctr">
              <a:spcBef>
                <a:spcPct val="50000"/>
              </a:spcBef>
            </a:pPr>
            <a:r>
              <a:rPr lang="zh-CN" altLang="en-US" b="1">
                <a:latin typeface="黑体" panose="02010609060101010101" pitchFamily="49" charset="-122"/>
                <a:ea typeface="黑体" panose="02010609060101010101" pitchFamily="49" charset="-122"/>
              </a:rPr>
              <a:t>不典型增生</a:t>
            </a:r>
          </a:p>
        </p:txBody>
      </p:sp>
      <p:sp>
        <p:nvSpPr>
          <p:cNvPr id="1048681" name="直接连接符 7174"/>
          <p:cNvSpPr/>
          <p:nvPr/>
        </p:nvSpPr>
        <p:spPr>
          <a:xfrm>
            <a:off x="5664200" y="3068638"/>
            <a:ext cx="0" cy="500062"/>
          </a:xfrm>
          <a:prstGeom prst="line">
            <a:avLst/>
          </a:prstGeom>
          <a:ln w="22225" cap="flat" cmpd="sng">
            <a:solidFill>
              <a:schemeClr val="tx1"/>
            </a:solidFill>
            <a:prstDash val="solid"/>
            <a:headEnd type="none" w="med" len="med"/>
            <a:tailEnd type="triangle" w="med" len="med"/>
          </a:ln>
        </p:spPr>
      </p:sp>
      <p:sp>
        <p:nvSpPr>
          <p:cNvPr id="1048682" name="直接连接符 7175"/>
          <p:cNvSpPr/>
          <p:nvPr/>
        </p:nvSpPr>
        <p:spPr>
          <a:xfrm>
            <a:off x="5664200" y="4005263"/>
            <a:ext cx="0" cy="498475"/>
          </a:xfrm>
          <a:prstGeom prst="line">
            <a:avLst/>
          </a:prstGeom>
          <a:ln w="22225" cap="flat" cmpd="sng">
            <a:solidFill>
              <a:schemeClr val="tx1"/>
            </a:solidFill>
            <a:prstDash val="solid"/>
            <a:headEnd type="none" w="med" len="med"/>
            <a:tailEnd type="triangle" w="med" len="med"/>
          </a:ln>
        </p:spPr>
      </p:sp>
      <p:sp>
        <p:nvSpPr>
          <p:cNvPr id="1048683" name="直接连接符 7176"/>
          <p:cNvSpPr/>
          <p:nvPr/>
        </p:nvSpPr>
        <p:spPr>
          <a:xfrm>
            <a:off x="5664200" y="4941888"/>
            <a:ext cx="0" cy="415925"/>
          </a:xfrm>
          <a:prstGeom prst="line">
            <a:avLst/>
          </a:prstGeom>
          <a:ln w="22225" cap="flat" cmpd="sng">
            <a:solidFill>
              <a:schemeClr val="tx1"/>
            </a:solidFill>
            <a:prstDash val="solid"/>
            <a:headEnd type="none" w="med" len="med"/>
            <a:tailEnd type="triangle" w="med" len="med"/>
          </a:ln>
        </p:spPr>
      </p:sp>
      <p:sp>
        <p:nvSpPr>
          <p:cNvPr id="1048684" name="文本框 7177"/>
          <p:cNvSpPr txBox="1"/>
          <p:nvPr/>
        </p:nvSpPr>
        <p:spPr>
          <a:xfrm>
            <a:off x="3935413" y="6165850"/>
            <a:ext cx="3489325" cy="369570"/>
          </a:xfrm>
          <a:prstGeom prst="rect">
            <a:avLst/>
          </a:prstGeom>
          <a:noFill/>
          <a:ln w="22225" cap="flat" cmpd="sng">
            <a:solidFill>
              <a:schemeClr val="tx1"/>
            </a:solidFill>
            <a:prstDash val="solid"/>
            <a:miter/>
            <a:headEnd type="none" w="med" len="med"/>
            <a:tailEnd type="none" w="med" len="med"/>
          </a:ln>
        </p:spPr>
        <p:txBody>
          <a:bodyPr lIns="90000" tIns="46800" rIns="90000" bIns="46800">
            <a:spAutoFit/>
          </a:bodyPr>
          <a:lstStyle/>
          <a:p>
            <a:pPr algn="ctr">
              <a:spcBef>
                <a:spcPct val="50000"/>
              </a:spcBef>
            </a:pPr>
            <a:r>
              <a:rPr lang="zh-CN" altLang="en-US" b="1">
                <a:latin typeface="黑体" panose="02010609060101010101" pitchFamily="49" charset="-122"/>
                <a:ea typeface="黑体" panose="02010609060101010101" pitchFamily="49" charset="-122"/>
              </a:rPr>
              <a:t>胃癌</a:t>
            </a:r>
          </a:p>
        </p:txBody>
      </p:sp>
      <p:sp>
        <p:nvSpPr>
          <p:cNvPr id="1048685" name="直接连接符 7178"/>
          <p:cNvSpPr/>
          <p:nvPr/>
        </p:nvSpPr>
        <p:spPr>
          <a:xfrm>
            <a:off x="5664200" y="5734050"/>
            <a:ext cx="0" cy="415925"/>
          </a:xfrm>
          <a:prstGeom prst="line">
            <a:avLst/>
          </a:prstGeom>
          <a:ln w="22225" cap="flat" cmpd="sng">
            <a:solidFill>
              <a:schemeClr val="tx1"/>
            </a:solidFill>
            <a:prstDash val="solid"/>
            <a:headEnd type="none" w="med" len="med"/>
            <a:tailEnd type="triangle" w="med" len="med"/>
          </a:ln>
        </p:spPr>
      </p:sp>
      <p:sp>
        <p:nvSpPr>
          <p:cNvPr id="1048686" name="文本框 7179"/>
          <p:cNvSpPr txBox="1"/>
          <p:nvPr/>
        </p:nvSpPr>
        <p:spPr>
          <a:xfrm>
            <a:off x="3935413" y="1700213"/>
            <a:ext cx="3489325" cy="400050"/>
          </a:xfrm>
          <a:prstGeom prst="rect">
            <a:avLst/>
          </a:prstGeom>
          <a:noFill/>
          <a:ln w="22225" cap="flat" cmpd="sng">
            <a:solidFill>
              <a:schemeClr val="tx1"/>
            </a:solidFill>
            <a:prstDash val="solid"/>
            <a:miter/>
            <a:headEnd type="none" w="med" len="med"/>
            <a:tailEnd type="none" w="med" len="med"/>
          </a:ln>
        </p:spPr>
        <p:txBody>
          <a:bodyPr lIns="90000" tIns="46800" rIns="90000" bIns="46800">
            <a:spAutoFit/>
          </a:bodyPr>
          <a:lstStyle/>
          <a:p>
            <a:pPr algn="ctr">
              <a:spcBef>
                <a:spcPct val="50000"/>
              </a:spcBef>
            </a:pPr>
            <a:r>
              <a:rPr lang="en-US" altLang="zh-CN" sz="2000" b="1">
                <a:solidFill>
                  <a:schemeClr val="tx1"/>
                </a:solidFill>
                <a:latin typeface="黑体" panose="02010609060101010101" pitchFamily="49" charset="-122"/>
                <a:ea typeface="黑体" panose="02010609060101010101" pitchFamily="49" charset="-122"/>
              </a:rPr>
              <a:t>Hp</a:t>
            </a:r>
            <a:r>
              <a:rPr lang="zh-CN" altLang="en-US" sz="2000" b="1">
                <a:solidFill>
                  <a:schemeClr val="tx1"/>
                </a:solidFill>
                <a:latin typeface="黑体" panose="02010609060101010101" pitchFamily="49" charset="-122"/>
                <a:ea typeface="黑体" panose="02010609060101010101" pitchFamily="49" charset="-122"/>
              </a:rPr>
              <a:t>感染</a:t>
            </a:r>
          </a:p>
        </p:txBody>
      </p:sp>
      <p:sp>
        <p:nvSpPr>
          <p:cNvPr id="1048687" name="直接连接符 7180"/>
          <p:cNvSpPr/>
          <p:nvPr/>
        </p:nvSpPr>
        <p:spPr>
          <a:xfrm>
            <a:off x="5664200" y="2133600"/>
            <a:ext cx="0" cy="500063"/>
          </a:xfrm>
          <a:prstGeom prst="line">
            <a:avLst/>
          </a:prstGeom>
          <a:ln w="22225" cap="flat" cmpd="sng">
            <a:solidFill>
              <a:schemeClr val="tx1"/>
            </a:solidFill>
            <a:prstDash val="solid"/>
            <a:headEnd type="none" w="med" len="med"/>
            <a:tailEnd type="triangle" w="med" len="med"/>
          </a:ln>
        </p:spPr>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8" name="Picture Placeholder 4"/>
          <p:cNvSpPr>
            <a:spLocks noGrp="1" noTextEdit="1"/>
          </p:cNvSpPr>
          <p:nvPr>
            <p:ph idx="1"/>
          </p:nvPr>
        </p:nvSpPr>
        <p:spPr>
          <a:xfrm>
            <a:off x="936466" y="793751"/>
            <a:ext cx="4647565" cy="430530"/>
          </a:xfrm>
        </p:spPr>
        <p:txBody>
          <a:bodyPr vert="horz" wrap="none" anchor="ctr"/>
          <a:lstStyle/>
          <a:p>
            <a:pPr algn="ctr">
              <a:buNone/>
            </a:pPr>
            <a:r>
              <a:rPr lang="zh-CN" altLang="en-US" sz="2800">
                <a:solidFill>
                  <a:schemeClr val="tx1"/>
                </a:solidFill>
              </a:rPr>
              <a:t>幽门螺旋杆菌感染与其他疾病</a:t>
            </a:r>
          </a:p>
        </p:txBody>
      </p:sp>
      <p:sp>
        <p:nvSpPr>
          <p:cNvPr id="1048689" name="文本框 8195"/>
          <p:cNvSpPr txBox="1"/>
          <p:nvPr/>
        </p:nvSpPr>
        <p:spPr>
          <a:xfrm>
            <a:off x="2568575" y="3716338"/>
            <a:ext cx="4751388" cy="368300"/>
          </a:xfrm>
          <a:prstGeom prst="rect">
            <a:avLst/>
          </a:prstGeom>
          <a:noFill/>
          <a:ln w="9525">
            <a:noFill/>
          </a:ln>
        </p:spPr>
        <p:txBody>
          <a:bodyPr>
            <a:spAutoFit/>
          </a:bodyPr>
          <a:lstStyle/>
          <a:p>
            <a:endParaRPr lang="zh-CN" altLang="en-US" dirty="0">
              <a:latin typeface="Calibri" panose="020F0502020204030204" charset="0"/>
            </a:endParaRPr>
          </a:p>
        </p:txBody>
      </p:sp>
      <p:sp>
        <p:nvSpPr>
          <p:cNvPr id="1048690" name="文本框 1"/>
          <p:cNvSpPr txBox="1"/>
          <p:nvPr/>
        </p:nvSpPr>
        <p:spPr>
          <a:xfrm>
            <a:off x="1264920" y="1831340"/>
            <a:ext cx="6864350" cy="3661410"/>
          </a:xfrm>
          <a:prstGeom prst="rect">
            <a:avLst/>
          </a:prstGeom>
          <a:noFill/>
        </p:spPr>
        <p:txBody>
          <a:bodyPr wrap="none" rtlCol="0">
            <a:spAutoFit/>
          </a:bodyPr>
          <a:lstStyle/>
          <a:p>
            <a:pPr algn="l"/>
            <a:r>
              <a:rPr lang="en-US" altLang="zh-CN" sz="2400" b="1">
                <a:solidFill>
                  <a:schemeClr val="tx1"/>
                </a:solidFill>
                <a:sym typeface="+mn-ea"/>
              </a:rPr>
              <a:t>1.</a:t>
            </a:r>
            <a:r>
              <a:rPr lang="zh-CN" altLang="en-US" sz="2400" b="1">
                <a:solidFill>
                  <a:schemeClr val="tx1"/>
                </a:solidFill>
                <a:sym typeface="+mn-ea"/>
              </a:rPr>
              <a:t>不明原因缺铁性贫血（</a:t>
            </a:r>
            <a:r>
              <a:rPr lang="en-US" altLang="zh-CN" sz="2400" b="1">
                <a:solidFill>
                  <a:schemeClr val="tx1"/>
                </a:solidFill>
                <a:sym typeface="+mn-ea"/>
              </a:rPr>
              <a:t>IDA</a:t>
            </a:r>
            <a:r>
              <a:rPr lang="zh-CN" altLang="en-US" sz="2400" b="1">
                <a:solidFill>
                  <a:schemeClr val="tx1"/>
                </a:solidFill>
                <a:sym typeface="+mn-ea"/>
              </a:rPr>
              <a:t>）。</a:t>
            </a:r>
            <a:br>
              <a:rPr lang="zh-CN" altLang="en-US" sz="2400" b="1">
                <a:solidFill>
                  <a:schemeClr val="tx1"/>
                </a:solidFill>
                <a:sym typeface="+mn-ea"/>
              </a:rPr>
            </a:br>
            <a:br>
              <a:rPr lang="zh-CN" altLang="en-US" sz="2400" b="1">
                <a:solidFill>
                  <a:schemeClr val="tx1"/>
                </a:solidFill>
                <a:sym typeface="+mn-ea"/>
              </a:rPr>
            </a:br>
            <a:r>
              <a:rPr lang="en-US" altLang="zh-CN" sz="2400" b="1">
                <a:solidFill>
                  <a:schemeClr val="tx1"/>
                </a:solidFill>
                <a:sym typeface="+mn-ea"/>
              </a:rPr>
              <a:t>2.</a:t>
            </a:r>
            <a:r>
              <a:rPr lang="zh-CN" altLang="en-US" sz="2400" b="1">
                <a:solidFill>
                  <a:schemeClr val="tx1"/>
                </a:solidFill>
                <a:sym typeface="+mn-ea"/>
              </a:rPr>
              <a:t>特发性血小板减少性紫癜（</a:t>
            </a:r>
            <a:r>
              <a:rPr lang="en-US" altLang="zh-CN" sz="2400" b="1">
                <a:solidFill>
                  <a:schemeClr val="tx1"/>
                </a:solidFill>
                <a:sym typeface="+mn-ea"/>
              </a:rPr>
              <a:t>ITP</a:t>
            </a:r>
            <a:r>
              <a:rPr lang="zh-CN" altLang="en-US" sz="2400" b="1">
                <a:solidFill>
                  <a:schemeClr val="tx1"/>
                </a:solidFill>
                <a:sym typeface="+mn-ea"/>
              </a:rPr>
              <a:t>）。</a:t>
            </a:r>
            <a:br>
              <a:rPr lang="zh-CN" altLang="en-US" sz="2400" b="1">
                <a:solidFill>
                  <a:schemeClr val="tx1"/>
                </a:solidFill>
                <a:sym typeface="+mn-ea"/>
              </a:rPr>
            </a:br>
            <a:br>
              <a:rPr lang="zh-CN" altLang="en-US" sz="4000" b="1">
                <a:solidFill>
                  <a:schemeClr val="tx1"/>
                </a:solidFill>
                <a:sym typeface="+mn-ea"/>
              </a:rPr>
            </a:br>
            <a:r>
              <a:rPr lang="en-US" altLang="zh-CN" sz="2400" b="1">
                <a:solidFill>
                  <a:schemeClr val="tx1"/>
                </a:solidFill>
                <a:sym typeface="+mn-ea"/>
              </a:rPr>
              <a:t>3.</a:t>
            </a:r>
            <a:r>
              <a:rPr lang="zh-CN" altLang="en-US" sz="2400" b="1">
                <a:solidFill>
                  <a:schemeClr val="tx1"/>
                </a:solidFill>
                <a:sym typeface="+mn-ea"/>
              </a:rPr>
              <a:t>自身免疫性胃炎（</a:t>
            </a:r>
            <a:r>
              <a:rPr lang="en-US" altLang="zh-CN" sz="2400" b="1">
                <a:solidFill>
                  <a:schemeClr val="tx1"/>
                </a:solidFill>
                <a:sym typeface="+mn-ea"/>
              </a:rPr>
              <a:t>AIG</a:t>
            </a:r>
            <a:r>
              <a:rPr lang="zh-CN" altLang="en-US" sz="2400" b="1">
                <a:solidFill>
                  <a:schemeClr val="tx1"/>
                </a:solidFill>
                <a:sym typeface="+mn-ea"/>
              </a:rPr>
              <a:t>）。</a:t>
            </a:r>
            <a:br>
              <a:rPr lang="zh-CN" altLang="en-US" sz="2400" b="1">
                <a:solidFill>
                  <a:schemeClr val="tx1"/>
                </a:solidFill>
                <a:sym typeface="+mn-ea"/>
              </a:rPr>
            </a:br>
            <a:br>
              <a:rPr lang="zh-CN" altLang="en-US" sz="2400" b="1">
                <a:solidFill>
                  <a:schemeClr val="tx1"/>
                </a:solidFill>
                <a:sym typeface="+mn-ea"/>
              </a:rPr>
            </a:br>
            <a:r>
              <a:rPr lang="en-US" altLang="zh-CN" sz="2400" b="1">
                <a:solidFill>
                  <a:schemeClr val="tx1"/>
                </a:solidFill>
                <a:sym typeface="+mn-ea"/>
              </a:rPr>
              <a:t>4.</a:t>
            </a:r>
            <a:r>
              <a:rPr lang="zh-CN" altLang="en-US" sz="2400" b="1">
                <a:solidFill>
                  <a:schemeClr val="tx1"/>
                </a:solidFill>
                <a:sym typeface="+mn-ea"/>
              </a:rPr>
              <a:t>维生素</a:t>
            </a:r>
            <a:r>
              <a:rPr lang="en-US" altLang="zh-CN" sz="2400" b="1">
                <a:solidFill>
                  <a:schemeClr val="tx1"/>
                </a:solidFill>
                <a:sym typeface="+mn-ea"/>
              </a:rPr>
              <a:t>B12</a:t>
            </a:r>
            <a:r>
              <a:rPr lang="zh-CN" altLang="en-US" sz="2400" b="1">
                <a:solidFill>
                  <a:schemeClr val="tx1"/>
                </a:solidFill>
                <a:sym typeface="+mn-ea"/>
              </a:rPr>
              <a:t>缺乏</a:t>
            </a:r>
            <a:br>
              <a:rPr lang="zh-CN" altLang="en-US" sz="2400" b="1">
                <a:solidFill>
                  <a:schemeClr val="tx1"/>
                </a:solidFill>
                <a:sym typeface="+mn-ea"/>
              </a:rPr>
            </a:br>
            <a:br>
              <a:rPr lang="zh-CN" altLang="en-US" sz="2400" b="1">
                <a:solidFill>
                  <a:schemeClr val="tx1"/>
                </a:solidFill>
                <a:sym typeface="+mn-ea"/>
              </a:rPr>
            </a:br>
            <a:r>
              <a:rPr lang="en-US" altLang="zh-CN" sz="2400" b="1">
                <a:solidFill>
                  <a:schemeClr val="tx1"/>
                </a:solidFill>
                <a:sym typeface="+mn-ea"/>
              </a:rPr>
              <a:t>5.</a:t>
            </a:r>
            <a:r>
              <a:rPr lang="zh-CN" altLang="en-US" sz="2400" b="1">
                <a:solidFill>
                  <a:schemeClr val="tx1"/>
                </a:solidFill>
                <a:sym typeface="+mn-ea"/>
              </a:rPr>
              <a:t>与心脑血管疾病、糖尿病及肺癌等疾病的关系。</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1" name="标题 1"/>
          <p:cNvSpPr>
            <a:spLocks noGrp="1"/>
          </p:cNvSpPr>
          <p:nvPr>
            <p:ph type="title"/>
          </p:nvPr>
        </p:nvSpPr>
        <p:spPr/>
        <p:txBody>
          <a:bodyPr/>
          <a:lstStyle/>
          <a:p>
            <a:r>
              <a:rPr lang="zh-CN" altLang="en-US" sz="2800"/>
              <a:t>幽门螺杆菌根除指针</a:t>
            </a:r>
          </a:p>
        </p:txBody>
      </p:sp>
      <p:sp>
        <p:nvSpPr>
          <p:cNvPr id="1048692" name="内容占位符 2"/>
          <p:cNvSpPr>
            <a:spLocks noGrp="1"/>
          </p:cNvSpPr>
          <p:nvPr>
            <p:ph idx="1"/>
          </p:nvPr>
        </p:nvSpPr>
        <p:spPr>
          <a:xfrm>
            <a:off x="904632" y="1930400"/>
            <a:ext cx="10515600" cy="238760"/>
          </a:xfrm>
        </p:spPr>
        <p:txBody>
          <a:bodyPr/>
          <a:lstStyle/>
          <a:p>
            <a:endParaRPr lang="zh-CN" altLang="en-US"/>
          </a:p>
        </p:txBody>
      </p:sp>
      <p:pic>
        <p:nvPicPr>
          <p:cNvPr id="2097157" name="图片 3" descr="幽门螺杆菌根除指针"/>
          <p:cNvPicPr>
            <a:picLocks noChangeAspect="1"/>
          </p:cNvPicPr>
          <p:nvPr/>
        </p:nvPicPr>
        <p:blipFill>
          <a:blip r:embed="rId2"/>
          <a:stretch>
            <a:fillRect/>
          </a:stretch>
        </p:blipFill>
        <p:spPr>
          <a:xfrm>
            <a:off x="903605" y="1530350"/>
            <a:ext cx="8837295" cy="511302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3" name="标题 17409"/>
          <p:cNvSpPr>
            <a:spLocks noGrp="1"/>
          </p:cNvSpPr>
          <p:nvPr>
            <p:ph type="title"/>
          </p:nvPr>
        </p:nvSpPr>
        <p:spPr/>
        <p:txBody>
          <a:bodyPr anchor="ctr"/>
          <a:lstStyle/>
          <a:p>
            <a:r>
              <a:rPr lang="en-US" altLang="zh-CN" sz="2800">
                <a:solidFill>
                  <a:schemeClr val="tx1"/>
                </a:solidFill>
                <a:latin typeface="黑体" panose="02010609060101010101" pitchFamily="49" charset="-122"/>
                <a:ea typeface="黑体" panose="02010609060101010101" pitchFamily="49" charset="-122"/>
              </a:rPr>
              <a:t>Hp</a:t>
            </a:r>
            <a:r>
              <a:rPr lang="zh-CN" altLang="en-US" sz="2800">
                <a:solidFill>
                  <a:schemeClr val="tx1"/>
                </a:solidFill>
                <a:latin typeface="黑体" panose="02010609060101010101" pitchFamily="49" charset="-122"/>
                <a:ea typeface="黑体" panose="02010609060101010101" pitchFamily="49" charset="-122"/>
              </a:rPr>
              <a:t>感染的诊断</a:t>
            </a:r>
          </a:p>
        </p:txBody>
      </p:sp>
      <p:sp>
        <p:nvSpPr>
          <p:cNvPr id="1048694" name="文本占位符 17410"/>
          <p:cNvSpPr>
            <a:spLocks noGrp="1"/>
          </p:cNvSpPr>
          <p:nvPr>
            <p:ph type="body" idx="1"/>
          </p:nvPr>
        </p:nvSpPr>
        <p:spPr>
          <a:xfrm>
            <a:off x="904632" y="1930400"/>
            <a:ext cx="10515600" cy="4216400"/>
          </a:xfrm>
        </p:spPr>
        <p:txBody>
          <a:bodyPr/>
          <a:lstStyle/>
          <a:p>
            <a:pPr algn="just"/>
            <a:r>
              <a:rPr lang="en-US" altLang="zh-CN" sz="2000">
                <a:solidFill>
                  <a:schemeClr val="tx1"/>
                </a:solidFill>
              </a:rPr>
              <a:t>1.</a:t>
            </a:r>
            <a:r>
              <a:rPr lang="zh-CN" altLang="en-US" sz="2000">
                <a:solidFill>
                  <a:schemeClr val="tx1"/>
                </a:solidFill>
              </a:rPr>
              <a:t>侵袭性方法</a:t>
            </a:r>
          </a:p>
          <a:p>
            <a:pPr algn="just">
              <a:lnSpc>
                <a:spcPct val="140000"/>
              </a:lnSpc>
            </a:pPr>
            <a:r>
              <a:rPr lang="zh-CN" altLang="en-US" sz="2000" b="1">
                <a:solidFill>
                  <a:schemeClr val="tx1"/>
                </a:solidFill>
              </a:rPr>
              <a:t>侵入性检测方法</a:t>
            </a:r>
            <a:r>
              <a:rPr lang="en-US" altLang="zh-CN" sz="2000" b="1">
                <a:solidFill>
                  <a:schemeClr val="tx1"/>
                </a:solidFill>
              </a:rPr>
              <a:t>:</a:t>
            </a:r>
            <a:r>
              <a:rPr lang="zh-CN" altLang="en-US" sz="2000" b="1">
                <a:solidFill>
                  <a:schemeClr val="tx1"/>
                </a:solidFill>
              </a:rPr>
              <a:t>依赖于胃镜活检</a:t>
            </a:r>
          </a:p>
          <a:p>
            <a:pPr marL="1270" lvl="1" indent="0" algn="just">
              <a:lnSpc>
                <a:spcPct val="140000"/>
              </a:lnSpc>
              <a:buNone/>
            </a:pPr>
            <a:r>
              <a:rPr lang="zh-CN" altLang="en-US" sz="2000" b="1">
                <a:solidFill>
                  <a:schemeClr val="tx1"/>
                </a:solidFill>
              </a:rPr>
              <a:t>快速尿素酶试验</a:t>
            </a:r>
            <a:r>
              <a:rPr lang="en-US" altLang="zh-CN" sz="2000" b="1">
                <a:solidFill>
                  <a:schemeClr val="tx1"/>
                </a:solidFill>
              </a:rPr>
              <a:t>(RUT)</a:t>
            </a:r>
          </a:p>
          <a:p>
            <a:pPr marL="1270" lvl="1" indent="0" algn="just">
              <a:lnSpc>
                <a:spcPct val="140000"/>
              </a:lnSpc>
              <a:buNone/>
            </a:pPr>
            <a:r>
              <a:rPr lang="zh-CN" altLang="en-US" sz="2000" b="1">
                <a:solidFill>
                  <a:schemeClr val="tx1"/>
                </a:solidFill>
              </a:rPr>
              <a:t>胃黏膜直接涂片染色镜检</a:t>
            </a:r>
          </a:p>
          <a:p>
            <a:pPr marL="1270" lvl="1" indent="0" algn="just">
              <a:lnSpc>
                <a:spcPct val="140000"/>
              </a:lnSpc>
              <a:buNone/>
            </a:pPr>
            <a:r>
              <a:rPr lang="zh-CN" altLang="en-US" sz="2000" b="1">
                <a:solidFill>
                  <a:schemeClr val="tx1"/>
                </a:solidFill>
              </a:rPr>
              <a:t>胃黏膜组织切片染色镜检（如</a:t>
            </a:r>
            <a:r>
              <a:rPr lang="en-US" altLang="zh-CN" sz="2000" b="1">
                <a:solidFill>
                  <a:schemeClr val="tx1"/>
                </a:solidFill>
              </a:rPr>
              <a:t>W-S</a:t>
            </a:r>
            <a:r>
              <a:rPr lang="zh-CN" altLang="en-US" sz="2000" b="1">
                <a:solidFill>
                  <a:schemeClr val="tx1"/>
                </a:solidFill>
              </a:rPr>
              <a:t>银染、改良</a:t>
            </a:r>
            <a:r>
              <a:rPr lang="en-US" altLang="zh-CN" sz="2000" b="1">
                <a:solidFill>
                  <a:schemeClr val="tx1"/>
                </a:solidFill>
              </a:rPr>
              <a:t>Giemsa</a:t>
            </a:r>
            <a:r>
              <a:rPr lang="zh-CN" altLang="en-US" sz="2000" b="1">
                <a:solidFill>
                  <a:schemeClr val="tx1"/>
                </a:solidFill>
              </a:rPr>
              <a:t>染色、甲苯胺蓝染色、免疫组化染色）</a:t>
            </a:r>
          </a:p>
          <a:p>
            <a:pPr marL="1270" lvl="1" indent="0" algn="just">
              <a:lnSpc>
                <a:spcPct val="140000"/>
              </a:lnSpc>
              <a:buNone/>
            </a:pPr>
            <a:r>
              <a:rPr lang="zh-CN" altLang="en-US" sz="2000" b="1">
                <a:solidFill>
                  <a:schemeClr val="tx1"/>
                </a:solidFill>
              </a:rPr>
              <a:t> 细菌培养</a:t>
            </a:r>
          </a:p>
          <a:p>
            <a:pPr marL="1270" lvl="1" indent="0" algn="just">
              <a:lnSpc>
                <a:spcPct val="140000"/>
              </a:lnSpc>
              <a:buNone/>
            </a:pPr>
            <a:r>
              <a:rPr lang="zh-CN" altLang="en-US" sz="2000" b="1">
                <a:solidFill>
                  <a:schemeClr val="tx1"/>
                </a:solidFill>
              </a:rPr>
              <a:t> 基因检测方法</a:t>
            </a:r>
            <a:r>
              <a:rPr lang="en-US" altLang="zh-CN" sz="2000" b="1">
                <a:solidFill>
                  <a:schemeClr val="tx1"/>
                </a:solidFill>
              </a:rPr>
              <a:t>(</a:t>
            </a:r>
            <a:r>
              <a:rPr lang="zh-CN" altLang="en-US" sz="2000" b="1">
                <a:solidFill>
                  <a:schemeClr val="tx1"/>
                </a:solidFill>
              </a:rPr>
              <a:t>如</a:t>
            </a:r>
            <a:r>
              <a:rPr lang="en-US" altLang="zh-CN" sz="2000" b="1">
                <a:solidFill>
                  <a:schemeClr val="tx1"/>
                </a:solidFill>
              </a:rPr>
              <a:t>PCR</a:t>
            </a:r>
            <a:r>
              <a:rPr lang="zh-CN" altLang="en-US" sz="2000" b="1">
                <a:solidFill>
                  <a:schemeClr val="tx1"/>
                </a:solidFill>
              </a:rPr>
              <a:t>、寡核苷酸探针杂交等</a:t>
            </a:r>
            <a:r>
              <a:rPr lang="en-US" altLang="zh-CN" sz="2000" b="1">
                <a:solidFill>
                  <a:schemeClr val="tx1"/>
                </a:solidFill>
              </a:rPr>
              <a:t>)</a:t>
            </a:r>
          </a:p>
          <a:p>
            <a:pPr marL="1270" lvl="1" indent="0" algn="just">
              <a:lnSpc>
                <a:spcPct val="140000"/>
              </a:lnSpc>
              <a:buNone/>
            </a:pPr>
            <a:r>
              <a:rPr lang="zh-CN" altLang="en-US" sz="2000" b="1">
                <a:solidFill>
                  <a:schemeClr val="tx1"/>
                </a:solidFill>
              </a:rPr>
              <a:t>免疫检测尿素酶 </a:t>
            </a:r>
            <a:r>
              <a:rPr lang="en-US" altLang="zh-CN" sz="2000" b="1">
                <a:solidFill>
                  <a:schemeClr val="tx1"/>
                </a:solidFill>
              </a:rPr>
              <a:t>(IRUT)</a:t>
            </a:r>
          </a:p>
          <a:p>
            <a:endParaRPr lang="en-US" altLang="zh-CN" sz="1800" b="1">
              <a:solidFill>
                <a:schemeClr val="hlink"/>
              </a:solidFill>
            </a:endParaRPr>
          </a:p>
          <a:p>
            <a:endParaRPr lang="zh-CN" altLang="en-US" sz="4000">
              <a:solidFill>
                <a:schemeClr val="hlink"/>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5" name="标题 18433"/>
          <p:cNvSpPr>
            <a:spLocks noGrp="1"/>
          </p:cNvSpPr>
          <p:nvPr>
            <p:ph type="title"/>
          </p:nvPr>
        </p:nvSpPr>
        <p:spPr/>
        <p:txBody>
          <a:bodyPr anchor="ctr"/>
          <a:lstStyle/>
          <a:p>
            <a:r>
              <a:rPr lang="en-US" altLang="zh-CN" sz="2800">
                <a:solidFill>
                  <a:schemeClr val="tx1"/>
                </a:solidFill>
                <a:latin typeface="黑体" panose="02010609060101010101" pitchFamily="49" charset="-122"/>
                <a:ea typeface="黑体" panose="02010609060101010101" pitchFamily="49" charset="-122"/>
              </a:rPr>
              <a:t>Hp</a:t>
            </a:r>
            <a:r>
              <a:rPr lang="zh-CN" altLang="en-US" sz="2800">
                <a:solidFill>
                  <a:schemeClr val="tx1"/>
                </a:solidFill>
                <a:latin typeface="黑体" panose="02010609060101010101" pitchFamily="49" charset="-122"/>
                <a:ea typeface="黑体" panose="02010609060101010101" pitchFamily="49" charset="-122"/>
              </a:rPr>
              <a:t>感染的诊断</a:t>
            </a:r>
          </a:p>
        </p:txBody>
      </p:sp>
      <p:sp>
        <p:nvSpPr>
          <p:cNvPr id="1048696" name="文本占位符 18434"/>
          <p:cNvSpPr>
            <a:spLocks noGrp="1"/>
          </p:cNvSpPr>
          <p:nvPr>
            <p:ph type="body" idx="1"/>
          </p:nvPr>
        </p:nvSpPr>
        <p:spPr>
          <a:xfrm>
            <a:off x="904632" y="1930400"/>
            <a:ext cx="10515600" cy="3016250"/>
          </a:xfrm>
        </p:spPr>
        <p:txBody>
          <a:bodyPr/>
          <a:lstStyle/>
          <a:p>
            <a:r>
              <a:rPr lang="en-US" altLang="zh-CN" sz="2000">
                <a:solidFill>
                  <a:schemeClr val="tx1"/>
                </a:solidFill>
              </a:rPr>
              <a:t>2.</a:t>
            </a:r>
            <a:r>
              <a:rPr lang="zh-CN" altLang="en-US" sz="2000">
                <a:solidFill>
                  <a:schemeClr val="tx1"/>
                </a:solidFill>
              </a:rPr>
              <a:t>非侵袭性方法</a:t>
            </a:r>
          </a:p>
          <a:p>
            <a:pPr>
              <a:lnSpc>
                <a:spcPct val="130000"/>
              </a:lnSpc>
            </a:pPr>
            <a:r>
              <a:rPr lang="zh-CN" altLang="en-US" sz="2000" b="1">
                <a:solidFill>
                  <a:schemeClr val="tx1"/>
                </a:solidFill>
              </a:rPr>
              <a:t>非侵入性检测方法</a:t>
            </a:r>
            <a:r>
              <a:rPr lang="en-US" altLang="zh-CN" sz="2000" b="1">
                <a:solidFill>
                  <a:schemeClr val="tx1"/>
                </a:solidFill>
              </a:rPr>
              <a:t>:</a:t>
            </a:r>
            <a:r>
              <a:rPr lang="zh-CN" altLang="en-US" sz="2000" b="1">
                <a:solidFill>
                  <a:schemeClr val="tx1"/>
                </a:solidFill>
              </a:rPr>
              <a:t>不依赖内镜检查</a:t>
            </a:r>
          </a:p>
          <a:p>
            <a:pPr marL="1270" lvl="1" indent="0">
              <a:lnSpc>
                <a:spcPct val="130000"/>
              </a:lnSpc>
              <a:buNone/>
            </a:pPr>
            <a:r>
              <a:rPr lang="en-US" altLang="zh-CN" sz="2000" b="1">
                <a:solidFill>
                  <a:schemeClr val="tx1"/>
                </a:solidFill>
              </a:rPr>
              <a:t>13C</a:t>
            </a:r>
            <a:r>
              <a:rPr lang="zh-CN" altLang="en-US" sz="2000" b="1">
                <a:solidFill>
                  <a:schemeClr val="tx1"/>
                </a:solidFill>
              </a:rPr>
              <a:t>或</a:t>
            </a:r>
            <a:r>
              <a:rPr lang="en-US" altLang="zh-CN" sz="2000" b="1">
                <a:solidFill>
                  <a:schemeClr val="tx1"/>
                </a:solidFill>
              </a:rPr>
              <a:t>14C</a:t>
            </a:r>
            <a:r>
              <a:rPr lang="zh-CN" altLang="en-US" sz="2000" b="1">
                <a:solidFill>
                  <a:schemeClr val="tx1"/>
                </a:solidFill>
              </a:rPr>
              <a:t>尿素呼气试验</a:t>
            </a:r>
            <a:r>
              <a:rPr lang="en-US" altLang="zh-CN" sz="2000" b="1">
                <a:solidFill>
                  <a:schemeClr val="tx1"/>
                </a:solidFill>
              </a:rPr>
              <a:t>(UBT)</a:t>
            </a:r>
          </a:p>
          <a:p>
            <a:pPr marL="1270" lvl="1" indent="0">
              <a:lnSpc>
                <a:spcPct val="130000"/>
              </a:lnSpc>
              <a:buNone/>
            </a:pPr>
            <a:r>
              <a:rPr lang="en-US" altLang="zh-CN" sz="2000" b="1">
                <a:solidFill>
                  <a:schemeClr val="tx1"/>
                </a:solidFill>
              </a:rPr>
              <a:t>15</a:t>
            </a:r>
            <a:r>
              <a:rPr lang="zh-CN" altLang="en-US" sz="2000" b="1">
                <a:solidFill>
                  <a:schemeClr val="tx1"/>
                </a:solidFill>
              </a:rPr>
              <a:t>Ｎ尿氨排泄试验</a:t>
            </a:r>
          </a:p>
          <a:p>
            <a:pPr marL="1270" lvl="1" indent="0">
              <a:lnSpc>
                <a:spcPct val="130000"/>
              </a:lnSpc>
              <a:buNone/>
            </a:pPr>
            <a:r>
              <a:rPr lang="zh-CN" altLang="en-US" sz="2000" b="1">
                <a:solidFill>
                  <a:schemeClr val="tx1"/>
                </a:solidFill>
              </a:rPr>
              <a:t>粪便</a:t>
            </a:r>
            <a:r>
              <a:rPr lang="en-US" altLang="zh-CN" sz="2000" b="1">
                <a:solidFill>
                  <a:schemeClr val="tx1"/>
                </a:solidFill>
              </a:rPr>
              <a:t>Hp</a:t>
            </a:r>
            <a:r>
              <a:rPr lang="zh-CN" altLang="en-US" sz="2000" b="1">
                <a:solidFill>
                  <a:schemeClr val="tx1"/>
                </a:solidFill>
              </a:rPr>
              <a:t>抗原检测</a:t>
            </a:r>
          </a:p>
          <a:p>
            <a:pPr marL="1270" lvl="1" indent="0">
              <a:lnSpc>
                <a:spcPct val="130000"/>
              </a:lnSpc>
              <a:buNone/>
            </a:pPr>
            <a:r>
              <a:rPr lang="zh-CN" altLang="en-US" sz="2000" b="1">
                <a:solidFill>
                  <a:schemeClr val="tx1"/>
                </a:solidFill>
              </a:rPr>
              <a:t>血清及分泌物（唾液、尿液等）抗体检测</a:t>
            </a:r>
          </a:p>
          <a:p>
            <a:pPr marL="1270" lvl="1" indent="0">
              <a:lnSpc>
                <a:spcPct val="130000"/>
              </a:lnSpc>
              <a:buNone/>
            </a:pPr>
            <a:r>
              <a:rPr lang="zh-CN" altLang="en-US" sz="2000" b="1">
                <a:solidFill>
                  <a:schemeClr val="tx1"/>
                </a:solidFill>
              </a:rPr>
              <a:t>基因芯片和蛋白芯片检测</a:t>
            </a:r>
          </a:p>
          <a:p>
            <a:endParaRPr lang="zh-CN" altLang="en-US" sz="2000" b="1">
              <a:solidFill>
                <a:schemeClr val="hlink"/>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2" name="标题 19457"/>
          <p:cNvSpPr>
            <a:spLocks noGrp="1"/>
          </p:cNvSpPr>
          <p:nvPr>
            <p:ph type="title"/>
          </p:nvPr>
        </p:nvSpPr>
        <p:spPr/>
        <p:txBody>
          <a:bodyPr anchor="ctr"/>
          <a:lstStyle/>
          <a:p>
            <a:r>
              <a:rPr lang="zh-CN" altLang="en-US" sz="2800"/>
              <a:t>常用</a:t>
            </a:r>
            <a:r>
              <a:rPr lang="en-US" altLang="zh-CN" sz="2800"/>
              <a:t>Hp</a:t>
            </a:r>
            <a:r>
              <a:rPr lang="zh-CN" altLang="en-US" sz="2800"/>
              <a:t>检测方法的敏感性及特异性</a:t>
            </a:r>
          </a:p>
        </p:txBody>
      </p:sp>
      <p:graphicFrame>
        <p:nvGraphicFramePr>
          <p:cNvPr id="4194304" name="内容占位符 19458"/>
          <p:cNvGraphicFramePr>
            <a:graphicFrameLocks noGrp="1"/>
          </p:cNvGraphicFramePr>
          <p:nvPr>
            <p:ph/>
            <p:custDataLst>
              <p:tags r:id="rId1"/>
            </p:custDataLst>
          </p:nvPr>
        </p:nvGraphicFramePr>
        <p:xfrm>
          <a:off x="1981200" y="1600200"/>
          <a:ext cx="8229600" cy="4554220"/>
        </p:xfrm>
        <a:graphic>
          <a:graphicData uri="http://schemas.openxmlformats.org/drawingml/2006/table">
            <a:tbl>
              <a:tblPr/>
              <a:tblGrid>
                <a:gridCol w="4286250">
                  <a:extLst>
                    <a:ext uri="{9D8B030D-6E8A-4147-A177-3AD203B41FA5}">
                      <a16:colId xmlns:a16="http://schemas.microsoft.com/office/drawing/2014/main" val="20000"/>
                    </a:ext>
                  </a:extLst>
                </a:gridCol>
                <a:gridCol w="188595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tblGrid>
              <a:tr h="503555">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b="1">
                          <a:solidFill>
                            <a:srgbClr val="FFFFFF"/>
                          </a:solidFill>
                        </a:rPr>
                        <a:t>检测项目</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381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4F81BD"/>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b="1">
                          <a:solidFill>
                            <a:srgbClr val="FFFFFF"/>
                          </a:solidFill>
                        </a:rPr>
                        <a:t>敏感性（</a:t>
                      </a:r>
                      <a:r>
                        <a:rPr lang="en-US" altLang="zh-CN" sz="1800" b="1">
                          <a:solidFill>
                            <a:srgbClr val="FFFFFF"/>
                          </a:solidFill>
                        </a:rPr>
                        <a:t>%</a:t>
                      </a:r>
                      <a:r>
                        <a:rPr lang="zh-CN" altLang="en-US" sz="1800" b="1">
                          <a:solidFill>
                            <a:srgbClr val="FFFFFF"/>
                          </a:solidFill>
                        </a:rPr>
                        <a:t>）</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381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4F81BD"/>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b="1">
                          <a:solidFill>
                            <a:srgbClr val="FFFFFF"/>
                          </a:solidFill>
                        </a:rPr>
                        <a:t>特异性（</a:t>
                      </a:r>
                      <a:r>
                        <a:rPr lang="en-US" altLang="zh-CN" sz="1800" b="1">
                          <a:solidFill>
                            <a:srgbClr val="FFFFFF"/>
                          </a:solidFill>
                        </a:rPr>
                        <a:t>%</a:t>
                      </a:r>
                      <a:r>
                        <a:rPr lang="zh-CN" altLang="en-US" sz="1800" b="1">
                          <a:solidFill>
                            <a:srgbClr val="FFFFFF"/>
                          </a:solidFill>
                        </a:rPr>
                        <a:t>）</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381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4F81BD"/>
                    </a:solidFill>
                  </a:tcPr>
                </a:tc>
                <a:extLst>
                  <a:ext uri="{0D108BD9-81ED-4DB2-BD59-A6C34878D82A}">
                    <a16:rowId xmlns:a16="http://schemas.microsoft.com/office/drawing/2014/main" val="10000"/>
                  </a:ext>
                </a:extLst>
              </a:tr>
              <a:tr h="502920">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a:solidFill>
                            <a:srgbClr val="000000"/>
                          </a:solidFill>
                        </a:rPr>
                        <a:t>现症感染的诊断方法</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381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endParaRPr lang="zh-CN" altLang="en-US" sz="1800" dirty="0">
                        <a:solidFill>
                          <a:srgbClr val="000000"/>
                        </a:solidFill>
                      </a:endParaRP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381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endParaRPr lang="zh-CN" altLang="en-US" sz="1800" dirty="0">
                        <a:solidFill>
                          <a:srgbClr val="000000"/>
                        </a:solidFill>
                      </a:endParaRP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381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extLst>
                  <a:ext uri="{0D108BD9-81ED-4DB2-BD59-A6C34878D82A}">
                    <a16:rowId xmlns:a16="http://schemas.microsoft.com/office/drawing/2014/main" val="10001"/>
                  </a:ext>
                </a:extLst>
              </a:tr>
              <a:tr h="527050">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a:solidFill>
                            <a:srgbClr val="000000"/>
                          </a:solidFill>
                        </a:rPr>
                        <a:t>细菌培养</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70-92</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100</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extLst>
                  <a:ext uri="{0D108BD9-81ED-4DB2-BD59-A6C34878D82A}">
                    <a16:rowId xmlns:a16="http://schemas.microsoft.com/office/drawing/2014/main" val="10002"/>
                  </a:ext>
                </a:extLst>
              </a:tr>
              <a:tr h="503555">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a:solidFill>
                            <a:srgbClr val="000000"/>
                          </a:solidFill>
                        </a:rPr>
                        <a:t>病理切片染色</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93-99</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95-99</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extLst>
                  <a:ext uri="{0D108BD9-81ED-4DB2-BD59-A6C34878D82A}">
                    <a16:rowId xmlns:a16="http://schemas.microsoft.com/office/drawing/2014/main" val="10003"/>
                  </a:ext>
                </a:extLst>
              </a:tr>
              <a:tr h="505460">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a:solidFill>
                            <a:srgbClr val="000000"/>
                          </a:solidFill>
                        </a:rPr>
                        <a:t>快速尿素酶试验</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75-98</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70-98</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extLst>
                  <a:ext uri="{0D108BD9-81ED-4DB2-BD59-A6C34878D82A}">
                    <a16:rowId xmlns:a16="http://schemas.microsoft.com/office/drawing/2014/main" val="10004"/>
                  </a:ext>
                </a:extLst>
              </a:tr>
              <a:tr h="503555">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a:solidFill>
                            <a:srgbClr val="000000"/>
                          </a:solidFill>
                        </a:rPr>
                        <a:t>尿素呼气试验</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90-99</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89-99</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extLst>
                  <a:ext uri="{0D108BD9-81ED-4DB2-BD59-A6C34878D82A}">
                    <a16:rowId xmlns:a16="http://schemas.microsoft.com/office/drawing/2014/main" val="10005"/>
                  </a:ext>
                </a:extLst>
              </a:tr>
              <a:tr h="502920">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a:solidFill>
                            <a:srgbClr val="000000"/>
                          </a:solidFill>
                        </a:rPr>
                        <a:t>粪便</a:t>
                      </a:r>
                      <a:r>
                        <a:rPr lang="en-US" altLang="zh-CN" sz="1800">
                          <a:solidFill>
                            <a:srgbClr val="000000"/>
                          </a:solidFill>
                        </a:rPr>
                        <a:t>Hp</a:t>
                      </a:r>
                      <a:r>
                        <a:rPr lang="zh-CN" altLang="en-US" sz="1800">
                          <a:solidFill>
                            <a:srgbClr val="000000"/>
                          </a:solidFill>
                        </a:rPr>
                        <a:t>抗原检测</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89-96</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87-94</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extLst>
                  <a:ext uri="{0D108BD9-81ED-4DB2-BD59-A6C34878D82A}">
                    <a16:rowId xmlns:a16="http://schemas.microsoft.com/office/drawing/2014/main" val="10006"/>
                  </a:ext>
                </a:extLst>
              </a:tr>
              <a:tr h="501650">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a:solidFill>
                            <a:srgbClr val="000000"/>
                          </a:solidFill>
                        </a:rPr>
                        <a:t>曾经感染的诊断方法？</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endParaRPr lang="zh-CN" altLang="en-US" sz="1800" dirty="0">
                        <a:solidFill>
                          <a:srgbClr val="000000"/>
                        </a:solidFill>
                      </a:endParaRP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endParaRPr lang="zh-CN" altLang="en-US" sz="1800" dirty="0">
                        <a:solidFill>
                          <a:srgbClr val="000000"/>
                        </a:solidFill>
                      </a:endParaRP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D0D8E8"/>
                    </a:solidFill>
                  </a:tcPr>
                </a:tc>
                <a:extLst>
                  <a:ext uri="{0D108BD9-81ED-4DB2-BD59-A6C34878D82A}">
                    <a16:rowId xmlns:a16="http://schemas.microsoft.com/office/drawing/2014/main" val="10007"/>
                  </a:ext>
                </a:extLst>
              </a:tr>
              <a:tr h="503555">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zh-CN" altLang="en-US" sz="1800">
                          <a:solidFill>
                            <a:srgbClr val="000000"/>
                          </a:solidFill>
                        </a:rPr>
                        <a:t>血清</a:t>
                      </a:r>
                      <a:r>
                        <a:rPr lang="en-US" altLang="zh-CN" sz="1800">
                          <a:solidFill>
                            <a:srgbClr val="000000"/>
                          </a:solidFill>
                        </a:rPr>
                        <a:t>HP</a:t>
                      </a:r>
                      <a:r>
                        <a:rPr lang="zh-CN" altLang="en-US" sz="1800">
                          <a:solidFill>
                            <a:srgbClr val="000000"/>
                          </a:solidFill>
                        </a:rPr>
                        <a:t>抗体检测</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88-99</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tc>
                  <a:txBody>
                    <a:bodyPr/>
                    <a:lstStyle>
                      <a:lvl1pPr marL="342900" lvl="0" indent="-342900" algn="l" defTabSz="914400" rtl="0" eaLnBrk="1" fontAlgn="base" latinLnBrk="0" hangingPunct="1">
                        <a:lnSpc>
                          <a:spcPct val="100000"/>
                        </a:lnSpc>
                        <a:spcBef>
                          <a:spcPct val="20000"/>
                        </a:spcBef>
                        <a:spcAft>
                          <a:spcPct val="0"/>
                        </a:spcAft>
                        <a:buFont typeface="Arial" panose="020B0604020202020204" pitchFamily="34" charset="0"/>
                        <a:buChar char="•"/>
                        <a:defRPr sz="2800" u="none" kern="1200" baseline="0">
                          <a:solidFill>
                            <a:srgbClr val="632523"/>
                          </a:solidFill>
                          <a:latin typeface="Calibri" panose="020F0502020204030204" charset="0"/>
                          <a:ea typeface="宋体" panose="02010600030101010101" pitchFamily="2" charset="-122"/>
                        </a:defRPr>
                      </a:lvl1pPr>
                      <a:lvl2pPr marL="742950" lvl="1" indent="-285750" algn="l" defTabSz="914400" rtl="0" eaLnBrk="1" fontAlgn="base" latinLnBrk="0" hangingPunct="1">
                        <a:lnSpc>
                          <a:spcPct val="100000"/>
                        </a:lnSpc>
                        <a:spcBef>
                          <a:spcPct val="20000"/>
                        </a:spcBef>
                        <a:spcAft>
                          <a:spcPct val="0"/>
                        </a:spcAft>
                        <a:buFont typeface="Arial" panose="020B0604020202020204" pitchFamily="34" charset="0"/>
                        <a:buChar char="–"/>
                        <a:defRPr sz="2400" b="0" i="0" u="none" kern="1200" baseline="0">
                          <a:solidFill>
                            <a:srgbClr val="632523"/>
                          </a:solidFill>
                          <a:latin typeface="Calibri" panose="020F0502020204030204" charset="0"/>
                          <a:ea typeface="宋体" panose="02010600030101010101" pitchFamily="2" charset="-122"/>
                        </a:defRPr>
                      </a:lvl2pPr>
                      <a:lvl3pPr marL="1143000" lvl="2" indent="-228600" algn="l" defTabSz="914400" rtl="0" eaLnBrk="1" fontAlgn="base" latinLnBrk="0" hangingPunct="1">
                        <a:lnSpc>
                          <a:spcPct val="100000"/>
                        </a:lnSpc>
                        <a:spcBef>
                          <a:spcPct val="20000"/>
                        </a:spcBef>
                        <a:spcAft>
                          <a:spcPct val="0"/>
                        </a:spcAft>
                        <a:buFont typeface="Arial" panose="020B0604020202020204" pitchFamily="34" charset="0"/>
                        <a:buChar char="•"/>
                        <a:defRPr sz="2000" b="0" i="0" u="none" kern="1200" baseline="0">
                          <a:solidFill>
                            <a:srgbClr val="632523"/>
                          </a:solidFill>
                          <a:latin typeface="Calibri" panose="020F0502020204030204" charset="0"/>
                          <a:ea typeface="宋体" panose="02010600030101010101" pitchFamily="2" charset="-122"/>
                        </a:defRPr>
                      </a:lvl3pPr>
                      <a:lvl4pPr marL="1600200" lvl="3"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4pPr>
                      <a:lvl5pPr marL="2057400" lvl="4" indent="-228600" algn="l" defTabSz="914400" rtl="0" eaLnBrk="1" fontAlgn="base" latinLnBrk="0" hangingPunct="1">
                        <a:lnSpc>
                          <a:spcPct val="100000"/>
                        </a:lnSpc>
                        <a:spcBef>
                          <a:spcPct val="20000"/>
                        </a:spcBef>
                        <a:spcAft>
                          <a:spcPct val="0"/>
                        </a:spcAft>
                        <a:buFont typeface="Arial" panose="020B0604020202020204" pitchFamily="34" charset="0"/>
                        <a:buChar char="»"/>
                        <a:defRPr sz="1800" b="0" i="0" u="none" kern="1200" baseline="0">
                          <a:solidFill>
                            <a:srgbClr val="632523"/>
                          </a:solidFill>
                          <a:latin typeface="Calibri" panose="020F0502020204030204" charset="0"/>
                          <a:ea typeface="宋体" panose="02010600030101010101" pitchFamily="2" charset="-122"/>
                        </a:defRPr>
                      </a:lvl5pPr>
                    </a:lstStyle>
                    <a:p>
                      <a:pPr marL="0" lvl="0" indent="0">
                        <a:buNone/>
                      </a:pPr>
                      <a:r>
                        <a:rPr lang="en-US" altLang="zh-CN" sz="1800">
                          <a:solidFill>
                            <a:srgbClr val="000000"/>
                          </a:solidFill>
                        </a:rPr>
                        <a:t>86-99</a:t>
                      </a:r>
                    </a:p>
                  </a:txBody>
                  <a:tcPr>
                    <a:lnL w="12700" cap="flat" cmpd="sng">
                      <a:solidFill>
                        <a:srgbClr val="FFFFFF"/>
                      </a:solidFill>
                      <a:prstDash val="solid"/>
                      <a:headEnd type="none" w="med" len="med"/>
                      <a:tailEnd type="none" w="med" len="med"/>
                    </a:lnL>
                    <a:lnR w="12700" cap="flat" cmpd="sng">
                      <a:solidFill>
                        <a:srgbClr val="FFFFFF"/>
                      </a:solidFill>
                      <a:prstDash val="solid"/>
                      <a:headEnd type="none" w="med" len="med"/>
                      <a:tailEnd type="none" w="med" len="med"/>
                    </a:lnR>
                    <a:lnT w="12700" cap="flat" cmpd="sng">
                      <a:solidFill>
                        <a:srgbClr val="FFFFFF"/>
                      </a:solidFill>
                      <a:prstDash val="solid"/>
                      <a:headEnd type="none" w="med" len="med"/>
                      <a:tailEnd type="none" w="med" len="med"/>
                    </a:lnT>
                    <a:lnB w="12700" cap="flat" cmpd="sng">
                      <a:solidFill>
                        <a:srgbClr val="FFFFFF"/>
                      </a:solidFill>
                      <a:prstDash val="solid"/>
                      <a:headEnd type="none" w="med" len="med"/>
                      <a:tailEnd type="none" w="med" len="med"/>
                    </a:lnB>
                    <a:lnTlToBr>
                      <a:noFill/>
                      <a:headEnd type="none" w="med" len="med"/>
                      <a:tailEnd type="none" w="med" len="med"/>
                    </a:lnTlToBr>
                    <a:lnBlToTr>
                      <a:noFill/>
                      <a:headEnd type="none" w="med" len="med"/>
                      <a:tailEnd type="none" w="med" len="med"/>
                    </a:lnBlToTr>
                    <a:solidFill>
                      <a:srgbClr val="E9EDF4"/>
                    </a:solidFill>
                  </a:tcPr>
                </a:tc>
                <a:extLst>
                  <a:ext uri="{0D108BD9-81ED-4DB2-BD59-A6C34878D82A}">
                    <a16:rowId xmlns:a16="http://schemas.microsoft.com/office/drawing/2014/main" val="10008"/>
                  </a:ext>
                </a:extLst>
              </a:tr>
            </a:tbl>
          </a:graphicData>
        </a:graphic>
      </p:graphicFrame>
      <p:sp>
        <p:nvSpPr>
          <p:cNvPr id="1048703" name="文本框 19552"/>
          <p:cNvSpPr txBox="1"/>
          <p:nvPr/>
        </p:nvSpPr>
        <p:spPr>
          <a:xfrm>
            <a:off x="2351088" y="6308725"/>
            <a:ext cx="7489825" cy="368300"/>
          </a:xfrm>
          <a:prstGeom prst="rect">
            <a:avLst/>
          </a:prstGeom>
          <a:noFill/>
          <a:ln w="9525">
            <a:noFill/>
          </a:ln>
        </p:spPr>
        <p:txBody>
          <a:bodyPr>
            <a:spAutoFit/>
          </a:bodyPr>
          <a:lstStyle/>
          <a:p>
            <a:r>
              <a:rPr lang="zh-CN" altLang="en-US" dirty="0">
                <a:latin typeface="Calibri" panose="020F0502020204030204" charset="0"/>
              </a:rPr>
              <a:t>因技术方法、试剂和仪器的不同，结果可能有差异。</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4" name="标题 20481"/>
          <p:cNvSpPr>
            <a:spLocks noGrp="1"/>
          </p:cNvSpPr>
          <p:nvPr>
            <p:ph type="title"/>
          </p:nvPr>
        </p:nvSpPr>
        <p:spPr/>
        <p:txBody>
          <a:bodyPr anchor="ctr"/>
          <a:lstStyle/>
          <a:p>
            <a:r>
              <a:rPr lang="en-US" altLang="zh-CN" sz="2800"/>
              <a:t>Hp</a:t>
            </a:r>
            <a:r>
              <a:rPr lang="zh-CN" altLang="en-US" sz="2800"/>
              <a:t>感染诊断标准</a:t>
            </a:r>
          </a:p>
        </p:txBody>
      </p:sp>
      <p:sp>
        <p:nvSpPr>
          <p:cNvPr id="1048705" name="文本占位符 20482"/>
          <p:cNvSpPr>
            <a:spLocks noGrp="1"/>
          </p:cNvSpPr>
          <p:nvPr>
            <p:ph type="body" idx="1"/>
          </p:nvPr>
        </p:nvSpPr>
        <p:spPr>
          <a:xfrm>
            <a:off x="904632" y="1930400"/>
            <a:ext cx="10515600" cy="2153920"/>
          </a:xfrm>
        </p:spPr>
        <p:txBody>
          <a:bodyPr/>
          <a:lstStyle/>
          <a:p>
            <a:pPr>
              <a:lnSpc>
                <a:spcPct val="120000"/>
              </a:lnSpc>
            </a:pPr>
            <a:r>
              <a:rPr lang="zh-CN" altLang="en-US" sz="2000" b="1">
                <a:solidFill>
                  <a:schemeClr val="tx1"/>
                </a:solidFill>
              </a:rPr>
              <a:t>细菌培养、快速尿素酶试验、尿素呼吸试验、使用单克隆抗体的粪便</a:t>
            </a:r>
            <a:r>
              <a:rPr lang="en-US" altLang="zh-CN" sz="2000" b="1">
                <a:solidFill>
                  <a:schemeClr val="tx1"/>
                </a:solidFill>
              </a:rPr>
              <a:t>Hp</a:t>
            </a:r>
            <a:r>
              <a:rPr lang="zh-CN" altLang="en-US" sz="2000" b="1">
                <a:solidFill>
                  <a:schemeClr val="tx1"/>
                </a:solidFill>
              </a:rPr>
              <a:t>抗原检测中任一项阳性者。</a:t>
            </a:r>
          </a:p>
          <a:p>
            <a:pPr>
              <a:lnSpc>
                <a:spcPct val="120000"/>
              </a:lnSpc>
            </a:pPr>
            <a:endParaRPr lang="zh-CN" altLang="en-US" sz="2000" b="1">
              <a:solidFill>
                <a:schemeClr val="tx1"/>
              </a:solidFill>
            </a:endParaRPr>
          </a:p>
          <a:p>
            <a:pPr>
              <a:lnSpc>
                <a:spcPct val="120000"/>
              </a:lnSpc>
            </a:pPr>
            <a:r>
              <a:rPr lang="en-US" altLang="zh-CN" sz="2000" b="1">
                <a:solidFill>
                  <a:schemeClr val="tx1"/>
                </a:solidFill>
              </a:rPr>
              <a:t>Hp</a:t>
            </a:r>
            <a:r>
              <a:rPr lang="zh-CN" altLang="en-US" sz="2000" b="1">
                <a:solidFill>
                  <a:schemeClr val="tx1"/>
                </a:solidFill>
              </a:rPr>
              <a:t>形态学（涂片、组织学染色或免疫学染色）、免疫学（血清及分泌物抗体检测、粪便</a:t>
            </a:r>
            <a:r>
              <a:rPr lang="en-US" altLang="zh-CN" sz="2000" b="1">
                <a:solidFill>
                  <a:schemeClr val="tx1"/>
                </a:solidFill>
              </a:rPr>
              <a:t>Hp</a:t>
            </a:r>
            <a:r>
              <a:rPr lang="zh-CN" altLang="en-US" sz="2000" b="1">
                <a:solidFill>
                  <a:schemeClr val="tx1"/>
                </a:solidFill>
              </a:rPr>
              <a:t>抗原检测）、基因检测任二项阳性者。</a:t>
            </a:r>
          </a:p>
          <a:p>
            <a:endParaRPr lang="zh-CN" altLang="en-US" sz="2000" b="1">
              <a:solidFill>
                <a:schemeClr val="hlink"/>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6" name="标题 22529"/>
          <p:cNvSpPr>
            <a:spLocks noGrp="1"/>
          </p:cNvSpPr>
          <p:nvPr>
            <p:ph type="title"/>
          </p:nvPr>
        </p:nvSpPr>
        <p:spPr/>
        <p:txBody>
          <a:bodyPr anchor="ctr"/>
          <a:lstStyle/>
          <a:p>
            <a:r>
              <a:rPr lang="en-US" altLang="zh-CN" sz="2800">
                <a:solidFill>
                  <a:schemeClr val="tx1"/>
                </a:solidFill>
                <a:latin typeface="黑体" panose="02010609060101010101" pitchFamily="49" charset="-122"/>
                <a:ea typeface="黑体" panose="02010609060101010101" pitchFamily="49" charset="-122"/>
              </a:rPr>
              <a:t>Hp</a:t>
            </a:r>
            <a:r>
              <a:rPr lang="zh-CN" altLang="en-US" sz="2800">
                <a:solidFill>
                  <a:schemeClr val="tx1"/>
                </a:solidFill>
                <a:latin typeface="黑体" panose="02010609060101010101" pitchFamily="49" charset="-122"/>
                <a:ea typeface="黑体" panose="02010609060101010101" pitchFamily="49" charset="-122"/>
              </a:rPr>
              <a:t>诊断技术的使用</a:t>
            </a:r>
          </a:p>
        </p:txBody>
      </p:sp>
      <p:sp>
        <p:nvSpPr>
          <p:cNvPr id="1048707" name="文本占位符 22530"/>
          <p:cNvSpPr>
            <a:spLocks noGrp="1"/>
          </p:cNvSpPr>
          <p:nvPr>
            <p:ph type="body" idx="1"/>
          </p:nvPr>
        </p:nvSpPr>
        <p:spPr>
          <a:xfrm>
            <a:off x="904632" y="1930400"/>
            <a:ext cx="10515600" cy="3246755"/>
          </a:xfrm>
        </p:spPr>
        <p:txBody>
          <a:bodyPr/>
          <a:lstStyle/>
          <a:p>
            <a:pPr>
              <a:lnSpc>
                <a:spcPct val="130000"/>
              </a:lnSpc>
            </a:pPr>
            <a:r>
              <a:rPr lang="zh-CN" altLang="en-US" sz="2400" b="0">
                <a:solidFill>
                  <a:schemeClr val="tx1"/>
                </a:solidFill>
                <a:latin typeface="黑体" panose="02010609060101010101" pitchFamily="49" charset="-122"/>
                <a:ea typeface="黑体" panose="02010609060101010101" pitchFamily="49" charset="-122"/>
              </a:rPr>
              <a:t>使用抑酸药者应在停药至少两周后进行检查。</a:t>
            </a:r>
          </a:p>
          <a:p>
            <a:pPr>
              <a:lnSpc>
                <a:spcPct val="130000"/>
              </a:lnSpc>
            </a:pPr>
            <a:r>
              <a:rPr lang="zh-CN" altLang="en-US" sz="2400" b="0">
                <a:solidFill>
                  <a:schemeClr val="tx1"/>
                </a:solidFill>
                <a:latin typeface="黑体" panose="02010609060101010101" pitchFamily="49" charset="-122"/>
                <a:ea typeface="黑体" panose="02010609060101010101" pitchFamily="49" charset="-122"/>
              </a:rPr>
              <a:t>血清学检测仍是流行病学调查的首选，唾液及尿液中</a:t>
            </a:r>
            <a:r>
              <a:rPr lang="en-US" altLang="zh-CN" sz="2400" b="0">
                <a:solidFill>
                  <a:schemeClr val="tx1"/>
                </a:solidFill>
                <a:latin typeface="黑体" panose="02010609060101010101" pitchFamily="49" charset="-122"/>
                <a:ea typeface="黑体" panose="02010609060101010101" pitchFamily="49" charset="-122"/>
              </a:rPr>
              <a:t>Hp</a:t>
            </a:r>
            <a:r>
              <a:rPr lang="zh-CN" altLang="en-US" sz="2400" b="0">
                <a:solidFill>
                  <a:schemeClr val="tx1"/>
                </a:solidFill>
                <a:latin typeface="黑体" panose="02010609060101010101" pitchFamily="49" charset="-122"/>
                <a:ea typeface="黑体" panose="02010609060101010101" pitchFamily="49" charset="-122"/>
              </a:rPr>
              <a:t>抗体检测适用于儿童</a:t>
            </a:r>
            <a:r>
              <a:rPr lang="en-US" altLang="zh-CN" sz="2400" b="0">
                <a:solidFill>
                  <a:schemeClr val="tx1"/>
                </a:solidFill>
                <a:latin typeface="黑体" panose="02010609060101010101" pitchFamily="49" charset="-122"/>
                <a:ea typeface="黑体" panose="02010609060101010101" pitchFamily="49" charset="-122"/>
              </a:rPr>
              <a:t>Hp</a:t>
            </a:r>
            <a:r>
              <a:rPr lang="zh-CN" altLang="en-US" sz="2400" b="0">
                <a:solidFill>
                  <a:schemeClr val="tx1"/>
                </a:solidFill>
                <a:latin typeface="黑体" panose="02010609060101010101" pitchFamily="49" charset="-122"/>
                <a:ea typeface="黑体" panose="02010609060101010101" pitchFamily="49" charset="-122"/>
              </a:rPr>
              <a:t>感染的流行病学调查。</a:t>
            </a:r>
          </a:p>
          <a:p>
            <a:pPr>
              <a:lnSpc>
                <a:spcPct val="130000"/>
              </a:lnSpc>
            </a:pPr>
            <a:r>
              <a:rPr lang="zh-CN" altLang="en-US" sz="2400" b="0">
                <a:solidFill>
                  <a:schemeClr val="tx1"/>
                </a:solidFill>
                <a:latin typeface="黑体" panose="02010609060101010101" pitchFamily="49" charset="-122"/>
                <a:ea typeface="黑体" panose="02010609060101010101" pitchFamily="49" charset="-122"/>
              </a:rPr>
              <a:t>血清学在如下情况下可作为现症感染的诊断手段：消化性溃疡出血、</a:t>
            </a:r>
            <a:r>
              <a:rPr lang="en-US" altLang="zh-CN" sz="2400" b="0">
                <a:solidFill>
                  <a:schemeClr val="tx1"/>
                </a:solidFill>
                <a:latin typeface="黑体" panose="02010609060101010101" pitchFamily="49" charset="-122"/>
                <a:ea typeface="黑体" panose="02010609060101010101" pitchFamily="49" charset="-122"/>
              </a:rPr>
              <a:t>MALT</a:t>
            </a:r>
            <a:r>
              <a:rPr lang="zh-CN" altLang="en-US" sz="2400" b="0">
                <a:solidFill>
                  <a:schemeClr val="tx1"/>
                </a:solidFill>
                <a:latin typeface="黑体" panose="02010609060101010101" pitchFamily="49" charset="-122"/>
                <a:ea typeface="黑体" panose="02010609060101010101" pitchFamily="49" charset="-122"/>
              </a:rPr>
              <a:t>淋巴瘤。</a:t>
            </a:r>
          </a:p>
          <a:p>
            <a:pPr>
              <a:lnSpc>
                <a:spcPct val="130000"/>
              </a:lnSpc>
            </a:pPr>
            <a:r>
              <a:rPr lang="zh-CN" altLang="en-US" sz="2400" b="0">
                <a:solidFill>
                  <a:schemeClr val="tx1"/>
                </a:solidFill>
                <a:latin typeface="黑体" panose="02010609060101010101" pitchFamily="49" charset="-122"/>
                <a:ea typeface="黑体" panose="02010609060101010101" pitchFamily="49" charset="-122"/>
              </a:rPr>
              <a:t>基于不同抗生素的两次治疗失败者建议进行细菌培养及药敏试验。</a:t>
            </a:r>
          </a:p>
          <a:p>
            <a:endParaRPr lang="zh-CN" altLang="en-US" sz="2400" b="1">
              <a:solidFill>
                <a:schemeClr val="hlink"/>
              </a:solidFill>
              <a:latin typeface="黑体" panose="02010609060101010101" pitchFamily="49" charset="-122"/>
              <a:ea typeface="黑体" panose="02010609060101010101" pitchFamily="49"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Rectangle 2"/>
          <p:cNvSpPr>
            <a:spLocks noGrp="1"/>
          </p:cNvSpPr>
          <p:nvPr>
            <p:ph type="title"/>
          </p:nvPr>
        </p:nvSpPr>
        <p:spPr/>
        <p:txBody>
          <a:bodyPr vert="horz" wrap="square" lIns="0" tIns="0" rIns="0" bIns="0" anchor="t"/>
          <a:lstStyle/>
          <a:p>
            <a:pPr>
              <a:lnSpc>
                <a:spcPct val="90000"/>
              </a:lnSpc>
            </a:pPr>
            <a:r>
              <a:rPr lang="zh-CN" altLang="en-US" sz="2000" dirty="0">
                <a:latin typeface="黑体" panose="02010609060101010101" pitchFamily="49" charset="-122"/>
                <a:ea typeface="黑体" panose="02010609060101010101" pitchFamily="49" charset="-122"/>
              </a:rPr>
              <a:t>课程概述</a:t>
            </a:r>
            <a:endParaRPr lang="en-US" altLang="zh-CN" sz="2000" dirty="0">
              <a:latin typeface="黑体" panose="02010609060101010101" pitchFamily="49" charset="-122"/>
              <a:ea typeface="黑体" panose="02010609060101010101" pitchFamily="49" charset="-122"/>
            </a:endParaRPr>
          </a:p>
        </p:txBody>
      </p:sp>
      <p:sp>
        <p:nvSpPr>
          <p:cNvPr id="1048627" name="Rectangle 3"/>
          <p:cNvSpPr>
            <a:spLocks noGrp="1" noChangeArrowheads="1"/>
          </p:cNvSpPr>
          <p:nvPr>
            <p:ph idx="1"/>
          </p:nvPr>
        </p:nvSpPr>
        <p:spPr>
          <a:xfrm>
            <a:off x="2201863" y="1930400"/>
            <a:ext cx="7886700" cy="1828800"/>
          </a:xfrm>
        </p:spPr>
        <p:txBody>
          <a:bodyPr vert="horz" wrap="square" lIns="0" tIns="0" rIns="0" bIns="0" numCol="1" anchor="t" anchorCtr="0" compatLnSpc="1">
            <a:spAutoFit/>
          </a:bodyPr>
          <a:lstStyle/>
          <a:p>
            <a:pPr marL="0" marR="0" lvl="0" indent="0" algn="l" defTabSz="304800" rtl="0" eaLnBrk="1" fontAlgn="base" latinLnBrk="0" hangingPunct="1">
              <a:lnSpc>
                <a:spcPct val="100000"/>
              </a:lnSpc>
              <a:spcBef>
                <a:spcPct val="0"/>
              </a:spcBef>
              <a:spcAft>
                <a:spcPct val="0"/>
              </a:spcAft>
              <a:buClrTx/>
              <a:buSzTx/>
              <a:buFontTx/>
              <a:buNone/>
            </a:pP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参考书目录：</a:t>
            </a: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a:p>
            <a:pPr marL="0" marR="0" lvl="0" indent="0" algn="l" defTabSz="304800" rtl="0" eaLnBrk="1" fontAlgn="base" latinLnBrk="0" hangingPunct="1">
              <a:lnSpc>
                <a:spcPct val="100000"/>
              </a:lnSpc>
              <a:spcBef>
                <a:spcPct val="0"/>
              </a:spcBef>
              <a:spcAft>
                <a:spcPct val="0"/>
              </a:spcAft>
              <a:buClrTx/>
              <a:buSzTx/>
              <a:buFontTx/>
              <a:buNone/>
            </a:pP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a:p>
            <a:pPr marL="0" marR="0" lvl="0" indent="0" algn="l" defTabSz="304800" rtl="0" eaLnBrk="1" fontAlgn="base" latinLnBrk="0" hangingPunct="1">
              <a:lnSpc>
                <a:spcPct val="100000"/>
              </a:lnSpc>
              <a:spcBef>
                <a:spcPct val="0"/>
              </a:spcBef>
              <a:spcAft>
                <a:spcPct val="0"/>
              </a:spcAft>
              <a:buClrTx/>
              <a:buSzTx/>
              <a:buFontTx/>
              <a:buNone/>
            </a:pP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1</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、人民卫生出版社 </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眼科学</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 </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第</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2</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版</a:t>
            </a:r>
          </a:p>
          <a:p>
            <a:pPr marL="0" marR="0" lvl="0" indent="0" algn="l" defTabSz="304800" rtl="0" eaLnBrk="1" fontAlgn="base" latinLnBrk="0" hangingPunct="1">
              <a:lnSpc>
                <a:spcPct val="100000"/>
              </a:lnSpc>
              <a:spcBef>
                <a:spcPct val="0"/>
              </a:spcBef>
              <a:spcAft>
                <a:spcPct val="0"/>
              </a:spcAft>
              <a:buClrTx/>
              <a:buSzTx/>
              <a:buFontTx/>
              <a:buNone/>
            </a:pP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2</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、人民卫生出版社 </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内科学</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 </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第</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7</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版</a:t>
            </a:r>
          </a:p>
          <a:p>
            <a:pPr marL="0" marR="0" lvl="0" indent="0" algn="l" defTabSz="304800" rtl="0" eaLnBrk="1" fontAlgn="base" latinLnBrk="0" hangingPunct="1">
              <a:lnSpc>
                <a:spcPct val="100000"/>
              </a:lnSpc>
              <a:spcBef>
                <a:spcPct val="0"/>
              </a:spcBef>
              <a:spcAft>
                <a:spcPct val="0"/>
              </a:spcAft>
              <a:buClrTx/>
              <a:buSzTx/>
              <a:buFontTx/>
              <a:buNone/>
            </a:pP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3</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、人民卫生出版社 </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传染病学</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 </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第</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6</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版</a:t>
            </a:r>
          </a:p>
          <a:p>
            <a:pPr marL="0" marR="0" lvl="0" indent="0" algn="l" defTabSz="304800" rtl="0" eaLnBrk="1" fontAlgn="base" latinLnBrk="0" hangingPunct="1">
              <a:lnSpc>
                <a:spcPct val="100000"/>
              </a:lnSpc>
              <a:spcBef>
                <a:spcPct val="0"/>
              </a:spcBef>
              <a:spcAft>
                <a:spcPct val="0"/>
              </a:spcAft>
              <a:buClrTx/>
              <a:buSzTx/>
              <a:buFontTx/>
              <a:buNone/>
            </a:pP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4</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、人民卫生出版社 </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皮肤与性病学</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 </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第</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7</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版</a:t>
            </a:r>
          </a:p>
          <a:p>
            <a:pPr marL="0" marR="0" lvl="0" indent="0" algn="l" defTabSz="304800" rtl="0" eaLnBrk="1" fontAlgn="base" latinLnBrk="0" hangingPunct="1">
              <a:lnSpc>
                <a:spcPct val="100000"/>
              </a:lnSpc>
              <a:spcBef>
                <a:spcPct val="0"/>
              </a:spcBef>
              <a:spcAft>
                <a:spcPct val="0"/>
              </a:spcAft>
              <a:buClrTx/>
              <a:buSzTx/>
              <a:buFontTx/>
              <a:buNone/>
            </a:pP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5</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、人民卫生出版社 </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现场急救学</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  </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第</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1</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版</a:t>
            </a:r>
          </a:p>
          <a:p>
            <a:pPr marL="0" marR="0" lvl="0" indent="0" algn="l" defTabSz="304800" rtl="0" eaLnBrk="1" fontAlgn="base" latinLnBrk="0" hangingPunct="1">
              <a:lnSpc>
                <a:spcPct val="100000"/>
              </a:lnSpc>
              <a:spcBef>
                <a:spcPct val="0"/>
              </a:spcBef>
              <a:spcAft>
                <a:spcPct val="0"/>
              </a:spcAft>
              <a:buClrTx/>
              <a:buSzTx/>
              <a:buFontTx/>
              <a:buNone/>
            </a:pP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6</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、人民卫生出版社 </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新编药物学</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 </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第</a:t>
            </a:r>
            <a:r>
              <a:rPr kumimoji="1" lang="en-US" altLang="zh-CN" sz="1570" b="0" i="0" u="none" strike="noStrike" kern="1200" cap="none" spc="0" normalizeH="0" baseline="0" noProof="0" dirty="0">
                <a:ln>
                  <a:noFill/>
                </a:ln>
                <a:solidFill>
                  <a:srgbClr val="000000"/>
                </a:solidFill>
                <a:effectLst/>
                <a:uLnTx/>
                <a:uFillTx/>
                <a:latin typeface="+mn-ea"/>
                <a:ea typeface="+mn-ea"/>
                <a:cs typeface="+mn-cs"/>
              </a:rPr>
              <a:t>17</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版</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8" name="标题 1"/>
          <p:cNvSpPr>
            <a:spLocks noGrp="1"/>
          </p:cNvSpPr>
          <p:nvPr>
            <p:ph type="title"/>
          </p:nvPr>
        </p:nvSpPr>
        <p:spPr>
          <a:xfrm>
            <a:off x="828040" y="846455"/>
            <a:ext cx="10536555" cy="522605"/>
          </a:xfrm>
        </p:spPr>
        <p:txBody>
          <a:bodyPr/>
          <a:lstStyle/>
          <a:p>
            <a:r>
              <a:rPr lang="en-US" altLang="zh-CN" sz="2800"/>
              <a:t>Hp</a:t>
            </a:r>
            <a:r>
              <a:rPr lang="zh-CN" altLang="en-US" sz="2800"/>
              <a:t>感染的根除治疗</a:t>
            </a:r>
          </a:p>
        </p:txBody>
      </p:sp>
      <p:sp>
        <p:nvSpPr>
          <p:cNvPr id="1048709" name="内容占位符 2"/>
          <p:cNvSpPr>
            <a:spLocks noGrp="1"/>
          </p:cNvSpPr>
          <p:nvPr>
            <p:ph idx="1"/>
          </p:nvPr>
        </p:nvSpPr>
        <p:spPr>
          <a:xfrm>
            <a:off x="277252" y="5739765"/>
            <a:ext cx="10515600" cy="723265"/>
          </a:xfrm>
        </p:spPr>
        <p:txBody>
          <a:bodyPr wrap="square"/>
          <a:lstStyle/>
          <a:p>
            <a:r>
              <a:rPr lang="zh-CN" altLang="en-US"/>
              <a:t>*注：标准剂量（质子泵抑制剂+铋剂）（2次/d，餐前半小时口服）+2种抗菌药物（餐后口服）。标准剂量质子泵抑制剂为艾司奥美拉唑 20 mg、雷贝拉唑 10 mg（或 20 mg）、奥美拉唑 20 mg、兰索拉唑 30 mg、潘托拉唑 40 mg、艾普拉唑 5 mg， 以上选一； 标准剂量铋剂为枸橼酸铋钾 220 mg（果胶铋标准剂量待确定）</a:t>
            </a:r>
          </a:p>
        </p:txBody>
      </p:sp>
      <p:pic>
        <p:nvPicPr>
          <p:cNvPr id="2097158" name="图片 3" descr="Hp根除治疗方案"/>
          <p:cNvPicPr>
            <a:picLocks noChangeAspect="1"/>
          </p:cNvPicPr>
          <p:nvPr/>
        </p:nvPicPr>
        <p:blipFill>
          <a:blip r:embed="rId2"/>
          <a:stretch>
            <a:fillRect/>
          </a:stretch>
        </p:blipFill>
        <p:spPr>
          <a:xfrm>
            <a:off x="642620" y="1509395"/>
            <a:ext cx="10058400" cy="408940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0" name="标题 21505"/>
          <p:cNvSpPr>
            <a:spLocks noGrp="1"/>
          </p:cNvSpPr>
          <p:nvPr>
            <p:ph type="title"/>
          </p:nvPr>
        </p:nvSpPr>
        <p:spPr/>
        <p:txBody>
          <a:bodyPr anchor="ctr"/>
          <a:lstStyle/>
          <a:p>
            <a:r>
              <a:rPr lang="en-US" altLang="zh-CN" sz="2800">
                <a:solidFill>
                  <a:schemeClr val="tx1"/>
                </a:solidFill>
                <a:latin typeface="黑体" panose="02010609060101010101" pitchFamily="49" charset="-122"/>
                <a:ea typeface="黑体" panose="02010609060101010101" pitchFamily="49" charset="-122"/>
              </a:rPr>
              <a:t>Hp</a:t>
            </a:r>
            <a:r>
              <a:rPr lang="zh-CN" altLang="en-US" sz="2800">
                <a:solidFill>
                  <a:schemeClr val="tx1"/>
                </a:solidFill>
                <a:latin typeface="黑体" panose="02010609060101010101" pitchFamily="49" charset="-122"/>
                <a:ea typeface="黑体" panose="02010609060101010101" pitchFamily="49" charset="-122"/>
              </a:rPr>
              <a:t>感染根除的诊断标准（</a:t>
            </a:r>
            <a:r>
              <a:rPr lang="zh-CN" altLang="en-US" sz="2800">
                <a:solidFill>
                  <a:srgbClr val="FF0000"/>
                </a:solidFill>
                <a:latin typeface="黑体" panose="02010609060101010101" pitchFamily="49" charset="-122"/>
                <a:ea typeface="黑体" panose="02010609060101010101" pitchFamily="49" charset="-122"/>
              </a:rPr>
              <a:t>★</a:t>
            </a:r>
            <a:r>
              <a:rPr lang="zh-CN" altLang="en-US" sz="2800">
                <a:solidFill>
                  <a:schemeClr val="tx1"/>
                </a:solidFill>
                <a:latin typeface="黑体" panose="02010609060101010101" pitchFamily="49" charset="-122"/>
                <a:ea typeface="黑体" panose="02010609060101010101" pitchFamily="49" charset="-122"/>
              </a:rPr>
              <a:t>）</a:t>
            </a:r>
          </a:p>
        </p:txBody>
      </p:sp>
      <p:sp>
        <p:nvSpPr>
          <p:cNvPr id="1048711" name="文本占位符 21506"/>
          <p:cNvSpPr>
            <a:spLocks noGrp="1"/>
          </p:cNvSpPr>
          <p:nvPr>
            <p:ph type="body" idx="1"/>
          </p:nvPr>
        </p:nvSpPr>
        <p:spPr>
          <a:xfrm>
            <a:off x="904632" y="1930400"/>
            <a:ext cx="10515600" cy="1964690"/>
          </a:xfrm>
        </p:spPr>
        <p:txBody>
          <a:bodyPr/>
          <a:lstStyle/>
          <a:p>
            <a:pPr>
              <a:lnSpc>
                <a:spcPct val="140000"/>
              </a:lnSpc>
            </a:pPr>
            <a:r>
              <a:rPr lang="zh-CN" altLang="en-US" sz="2000" b="1">
                <a:solidFill>
                  <a:schemeClr val="tx2"/>
                </a:solidFill>
                <a:latin typeface="黑体" panose="02010609060101010101" pitchFamily="49" charset="-122"/>
                <a:ea typeface="黑体" panose="02010609060101010101" pitchFamily="49" charset="-122"/>
              </a:rPr>
              <a:t>推荐首选非侵入性技术，在根除治疗结束至少</a:t>
            </a:r>
            <a:r>
              <a:rPr lang="en-US" altLang="zh-CN" sz="2000" b="1">
                <a:solidFill>
                  <a:schemeClr val="tx2"/>
                </a:solidFill>
                <a:latin typeface="黑体" panose="02010609060101010101" pitchFamily="49" charset="-122"/>
                <a:ea typeface="黑体" panose="02010609060101010101" pitchFamily="49" charset="-122"/>
              </a:rPr>
              <a:t>4</a:t>
            </a:r>
            <a:r>
              <a:rPr lang="zh-CN" altLang="en-US" sz="2000" b="1">
                <a:solidFill>
                  <a:schemeClr val="tx2"/>
                </a:solidFill>
                <a:latin typeface="黑体" panose="02010609060101010101" pitchFamily="49" charset="-122"/>
                <a:ea typeface="黑体" panose="02010609060101010101" pitchFamily="49" charset="-122"/>
              </a:rPr>
              <a:t>周后进行：</a:t>
            </a:r>
          </a:p>
          <a:p>
            <a:pPr marL="1270" lvl="1" indent="0">
              <a:lnSpc>
                <a:spcPct val="140000"/>
              </a:lnSpc>
              <a:buNone/>
            </a:pPr>
            <a:r>
              <a:rPr lang="en-US" altLang="zh-CN" sz="2000" b="1">
                <a:solidFill>
                  <a:schemeClr val="tx1"/>
                </a:solidFill>
                <a:latin typeface="黑体" panose="02010609060101010101" pitchFamily="49" charset="-122"/>
                <a:ea typeface="黑体" panose="02010609060101010101" pitchFamily="49" charset="-122"/>
              </a:rPr>
              <a:t>13C</a:t>
            </a:r>
            <a:r>
              <a:rPr lang="zh-CN" altLang="en-US" sz="2000" b="1">
                <a:solidFill>
                  <a:schemeClr val="tx1"/>
                </a:solidFill>
                <a:latin typeface="黑体" panose="02010609060101010101" pitchFamily="49" charset="-122"/>
                <a:ea typeface="黑体" panose="02010609060101010101" pitchFamily="49" charset="-122"/>
              </a:rPr>
              <a:t>或</a:t>
            </a:r>
            <a:r>
              <a:rPr lang="en-US" altLang="zh-CN" sz="2000" b="1">
                <a:solidFill>
                  <a:schemeClr val="tx1"/>
                </a:solidFill>
                <a:latin typeface="黑体" panose="02010609060101010101" pitchFamily="49" charset="-122"/>
                <a:ea typeface="黑体" panose="02010609060101010101" pitchFamily="49" charset="-122"/>
              </a:rPr>
              <a:t>14C</a:t>
            </a:r>
            <a:r>
              <a:rPr lang="zh-CN" altLang="en-US" sz="2000" b="1">
                <a:solidFill>
                  <a:schemeClr val="tx1"/>
                </a:solidFill>
                <a:latin typeface="黑体" panose="02010609060101010101" pitchFamily="49" charset="-122"/>
                <a:ea typeface="黑体" panose="02010609060101010101" pitchFamily="49" charset="-122"/>
              </a:rPr>
              <a:t>尿素呼气试验阴性者。</a:t>
            </a:r>
          </a:p>
          <a:p>
            <a:pPr marL="1270" lvl="1" indent="0">
              <a:lnSpc>
                <a:spcPct val="140000"/>
              </a:lnSpc>
              <a:buNone/>
            </a:pPr>
            <a:r>
              <a:rPr lang="zh-CN" altLang="en-US" sz="2000" b="1">
                <a:solidFill>
                  <a:schemeClr val="tx1"/>
                </a:solidFill>
                <a:latin typeface="黑体" panose="02010609060101010101" pitchFamily="49" charset="-122"/>
                <a:ea typeface="黑体" panose="02010609060101010101" pitchFamily="49" charset="-122"/>
              </a:rPr>
              <a:t>单克隆抗体检测粪便</a:t>
            </a:r>
            <a:r>
              <a:rPr lang="en-US" altLang="zh-CN" sz="2000" b="1">
                <a:solidFill>
                  <a:schemeClr val="tx1"/>
                </a:solidFill>
                <a:latin typeface="黑体" panose="02010609060101010101" pitchFamily="49" charset="-122"/>
                <a:ea typeface="黑体" panose="02010609060101010101" pitchFamily="49" charset="-122"/>
              </a:rPr>
              <a:t>Hp</a:t>
            </a:r>
            <a:r>
              <a:rPr lang="zh-CN" altLang="en-US" sz="2000" b="1">
                <a:solidFill>
                  <a:schemeClr val="tx1"/>
                </a:solidFill>
                <a:latin typeface="黑体" panose="02010609060101010101" pitchFamily="49" charset="-122"/>
                <a:ea typeface="黑体" panose="02010609060101010101" pitchFamily="49" charset="-122"/>
              </a:rPr>
              <a:t>抗原阴性者。</a:t>
            </a:r>
          </a:p>
          <a:p>
            <a:pPr marL="1270" lvl="1" indent="0">
              <a:lnSpc>
                <a:spcPct val="140000"/>
              </a:lnSpc>
              <a:buNone/>
            </a:pPr>
            <a:r>
              <a:rPr lang="zh-CN" altLang="en-US" sz="2000" b="1">
                <a:solidFill>
                  <a:schemeClr val="tx1"/>
                </a:solidFill>
                <a:latin typeface="黑体" panose="02010609060101010101" pitchFamily="49" charset="-122"/>
                <a:ea typeface="黑体" panose="02010609060101010101" pitchFamily="49" charset="-122"/>
              </a:rPr>
              <a:t>基于胃窦和胃体两部位取材的快速尿素酶试验阴性者。</a:t>
            </a:r>
          </a:p>
          <a:p>
            <a:endParaRPr lang="zh-CN" altLang="en-US">
              <a:solidFill>
                <a:schemeClr val="hlink"/>
              </a:solidFill>
              <a:latin typeface="黑体" panose="02010609060101010101" pitchFamily="49" charset="-122"/>
              <a:ea typeface="黑体" panose="02010609060101010101" pitchFamily="49"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2" name="标题 1"/>
          <p:cNvSpPr>
            <a:spLocks noGrp="1"/>
          </p:cNvSpPr>
          <p:nvPr>
            <p:ph type="title"/>
          </p:nvPr>
        </p:nvSpPr>
        <p:spPr/>
        <p:txBody>
          <a:bodyPr/>
          <a:lstStyle/>
          <a:p>
            <a:r>
              <a:rPr lang="en-US" altLang="x-none" sz="3200">
                <a:sym typeface="+mn-ea"/>
              </a:rPr>
              <a:t>Hp</a:t>
            </a:r>
            <a:r>
              <a:rPr lang="zh-CN" altLang="en-US" sz="3200" dirty="0">
                <a:sym typeface="+mn-ea"/>
              </a:rPr>
              <a:t>根治失败原因</a:t>
            </a:r>
            <a:br>
              <a:rPr lang="zh-CN" altLang="en-US" sz="1935" dirty="0"/>
            </a:br>
            <a:endParaRPr lang="zh-CN" altLang="en-US"/>
          </a:p>
        </p:txBody>
      </p:sp>
      <p:sp>
        <p:nvSpPr>
          <p:cNvPr id="1048713" name="内容占位符 2"/>
          <p:cNvSpPr>
            <a:spLocks noGrp="1"/>
          </p:cNvSpPr>
          <p:nvPr>
            <p:ph idx="1"/>
          </p:nvPr>
        </p:nvSpPr>
        <p:spPr>
          <a:xfrm>
            <a:off x="904632" y="1930400"/>
            <a:ext cx="10515600" cy="4001135"/>
          </a:xfrm>
        </p:spPr>
        <p:txBody>
          <a:bodyPr/>
          <a:lstStyle/>
          <a:p>
            <a:r>
              <a:rPr lang="en-US" altLang="x-none" sz="2800">
                <a:solidFill>
                  <a:schemeClr val="tx1"/>
                </a:solidFill>
                <a:latin typeface="宋体" panose="02010600030101010101" pitchFamily="2" charset="-122"/>
                <a:ea typeface="宋体" panose="02010600030101010101" pitchFamily="2" charset="-122"/>
                <a:sym typeface="+mn-ea"/>
              </a:rPr>
              <a:t>1.Hp</a:t>
            </a:r>
            <a:r>
              <a:rPr lang="zh-CN" altLang="en-US" sz="2800" dirty="0">
                <a:solidFill>
                  <a:schemeClr val="tx1"/>
                </a:solidFill>
                <a:latin typeface="宋体" panose="02010600030101010101" pitchFamily="2" charset="-122"/>
                <a:ea typeface="宋体" panose="02010600030101010101" pitchFamily="2" charset="-122"/>
                <a:sym typeface="+mn-ea"/>
              </a:rPr>
              <a:t>菌株因素</a:t>
            </a:r>
            <a:endParaRPr lang="zh-CN" altLang="en-US" sz="2800" b="1" dirty="0">
              <a:solidFill>
                <a:schemeClr val="tx1"/>
              </a:solidFill>
              <a:latin typeface="宋体" panose="02010600030101010101" pitchFamily="2" charset="-122"/>
              <a:ea typeface="宋体" panose="02010600030101010101" pitchFamily="2" charset="-122"/>
              <a:sym typeface="+mn-ea"/>
            </a:endParaRPr>
          </a:p>
          <a:p>
            <a:r>
              <a:rPr lang="zh-CN" altLang="en-US" sz="1565" dirty="0">
                <a:solidFill>
                  <a:schemeClr val="tx1"/>
                </a:solidFill>
                <a:latin typeface="宋体" panose="02010600030101010101" pitchFamily="2" charset="-122"/>
                <a:ea typeface="宋体" panose="02010600030101010101" pitchFamily="2" charset="-122"/>
                <a:sym typeface="+mn-ea"/>
              </a:rPr>
              <a:t>  </a:t>
            </a:r>
            <a:r>
              <a:rPr lang="zh-CN" altLang="en-US" sz="2400" dirty="0">
                <a:solidFill>
                  <a:schemeClr val="tx1"/>
                </a:solidFill>
                <a:latin typeface="宋体" panose="02010600030101010101" pitchFamily="2" charset="-122"/>
                <a:ea typeface="宋体" panose="02010600030101010101" pitchFamily="2" charset="-122"/>
                <a:sym typeface="+mn-ea"/>
              </a:rPr>
              <a:t>对抗生素耐药</a:t>
            </a:r>
          </a:p>
          <a:p>
            <a:r>
              <a:rPr lang="zh-CN" altLang="en-US" sz="2000" dirty="0">
                <a:solidFill>
                  <a:schemeClr val="tx1"/>
                </a:solidFill>
                <a:latin typeface="宋体" panose="02010600030101010101" pitchFamily="2" charset="-122"/>
                <a:ea typeface="宋体" panose="02010600030101010101" pitchFamily="2" charset="-122"/>
                <a:sym typeface="+mn-ea"/>
              </a:rPr>
              <a:t>   </a:t>
            </a:r>
            <a:r>
              <a:rPr lang="zh-CN" altLang="en-US" sz="2000" b="0" dirty="0">
                <a:solidFill>
                  <a:schemeClr val="tx1"/>
                </a:solidFill>
                <a:latin typeface="宋体" panose="02010600030101010101" pitchFamily="2" charset="-122"/>
                <a:ea typeface="宋体" panose="02010600030101010101" pitchFamily="2" charset="-122"/>
                <a:sym typeface="+mn-ea"/>
              </a:rPr>
              <a:t> </a:t>
            </a:r>
            <a:r>
              <a:rPr lang="en-US" altLang="x-none" sz="2000" b="0">
                <a:solidFill>
                  <a:schemeClr val="tx1"/>
                </a:solidFill>
                <a:latin typeface="宋体" panose="02010600030101010101" pitchFamily="2" charset="-122"/>
                <a:ea typeface="宋体" panose="02010600030101010101" pitchFamily="2" charset="-122"/>
                <a:sym typeface="+mn-ea"/>
              </a:rPr>
              <a:t>a.</a:t>
            </a:r>
            <a:r>
              <a:rPr lang="zh-CN" altLang="en-US" sz="2000" b="0" dirty="0">
                <a:solidFill>
                  <a:schemeClr val="tx1"/>
                </a:solidFill>
                <a:latin typeface="Calibri" panose="020F0502020204030204" charset="0"/>
                <a:ea typeface="宋体" panose="02010600030101010101" pitchFamily="2" charset="-122"/>
                <a:sym typeface="+mn-ea"/>
              </a:rPr>
              <a:t>甲硝唑</a:t>
            </a:r>
            <a:r>
              <a:rPr lang="en-US" altLang="x-none" sz="2000" b="0">
                <a:solidFill>
                  <a:schemeClr val="tx1"/>
                </a:solidFill>
                <a:latin typeface="Calibri" panose="020F0502020204030204" charset="0"/>
                <a:ea typeface="宋体" panose="02010600030101010101" pitchFamily="2" charset="-122"/>
                <a:sym typeface="+mn-ea"/>
              </a:rPr>
              <a:t>50%~100%</a:t>
            </a:r>
            <a:r>
              <a:rPr lang="zh-CN" altLang="en-US" sz="2000" b="0" dirty="0">
                <a:solidFill>
                  <a:schemeClr val="tx1"/>
                </a:solidFill>
                <a:latin typeface="Calibri" panose="020F0502020204030204" charset="0"/>
                <a:ea typeface="宋体" panose="02010600030101010101" pitchFamily="2" charset="-122"/>
                <a:sym typeface="+mn-ea"/>
              </a:rPr>
              <a:t>（平均</a:t>
            </a:r>
            <a:r>
              <a:rPr lang="en-US" altLang="x-none" sz="2000" b="0">
                <a:solidFill>
                  <a:schemeClr val="tx1"/>
                </a:solidFill>
                <a:latin typeface="Calibri" panose="020F0502020204030204" charset="0"/>
                <a:ea typeface="宋体" panose="02010600030101010101" pitchFamily="2" charset="-122"/>
                <a:sym typeface="+mn-ea"/>
              </a:rPr>
              <a:t>75.6%</a:t>
            </a:r>
            <a:r>
              <a:rPr lang="zh-CN" altLang="en-US" sz="2000" b="0" dirty="0">
                <a:solidFill>
                  <a:schemeClr val="tx1"/>
                </a:solidFill>
                <a:latin typeface="Calibri" panose="020F0502020204030204" charset="0"/>
                <a:ea typeface="宋体" panose="02010600030101010101" pitchFamily="2" charset="-122"/>
                <a:sym typeface="+mn-ea"/>
              </a:rPr>
              <a:t>）</a:t>
            </a:r>
            <a:r>
              <a:rPr lang="en-US" altLang="x-none" sz="2000" b="0">
                <a:solidFill>
                  <a:schemeClr val="tx1"/>
                </a:solidFill>
                <a:latin typeface="Calibri" panose="020F0502020204030204" charset="0"/>
                <a:ea typeface="宋体" panose="02010600030101010101" pitchFamily="2" charset="-122"/>
                <a:sym typeface="+mn-ea"/>
              </a:rPr>
              <a:t>,</a:t>
            </a:r>
            <a:r>
              <a:rPr lang="zh-CN" altLang="en-US" sz="2000" b="0" dirty="0">
                <a:solidFill>
                  <a:schemeClr val="tx1"/>
                </a:solidFill>
                <a:latin typeface="Calibri" panose="020F0502020204030204" charset="0"/>
                <a:ea typeface="宋体" panose="02010600030101010101" pitchFamily="2" charset="-122"/>
                <a:sym typeface="+mn-ea"/>
              </a:rPr>
              <a:t>上海和湖北两地，</a:t>
            </a:r>
            <a:r>
              <a:rPr lang="en-US" altLang="x-none" sz="2000" b="0">
                <a:solidFill>
                  <a:schemeClr val="tx1"/>
                </a:solidFill>
                <a:latin typeface="Calibri" panose="020F0502020204030204" charset="0"/>
                <a:ea typeface="宋体" panose="02010600030101010101" pitchFamily="2" charset="-122"/>
                <a:sym typeface="+mn-ea"/>
              </a:rPr>
              <a:t>Hp</a:t>
            </a:r>
            <a:r>
              <a:rPr lang="zh-CN" altLang="en-US" sz="2000" b="0" dirty="0">
                <a:solidFill>
                  <a:schemeClr val="tx1"/>
                </a:solidFill>
                <a:latin typeface="Calibri" panose="020F0502020204030204" charset="0"/>
                <a:ea typeface="宋体" panose="02010600030101010101" pitchFamily="2" charset="-122"/>
                <a:sym typeface="+mn-ea"/>
              </a:rPr>
              <a:t>对甲硝唑的耐药率达</a:t>
            </a:r>
            <a:r>
              <a:rPr lang="en-US" altLang="x-none" sz="2000" b="0">
                <a:solidFill>
                  <a:schemeClr val="tx1"/>
                </a:solidFill>
                <a:latin typeface="Calibri" panose="020F0502020204030204" charset="0"/>
                <a:ea typeface="宋体" panose="02010600030101010101" pitchFamily="2" charset="-122"/>
                <a:sym typeface="+mn-ea"/>
              </a:rPr>
              <a:t>100%</a:t>
            </a:r>
            <a:r>
              <a:rPr lang="zh-CN" altLang="en-US" sz="2000" b="0" dirty="0">
                <a:solidFill>
                  <a:schemeClr val="tx1"/>
                </a:solidFill>
                <a:latin typeface="Calibri" panose="020F0502020204030204" charset="0"/>
                <a:ea typeface="宋体" panose="02010600030101010101" pitchFamily="2" charset="-122"/>
                <a:sym typeface="+mn-ea"/>
              </a:rPr>
              <a:t>，山东约</a:t>
            </a:r>
            <a:r>
              <a:rPr lang="en-US" altLang="x-none" sz="2000" b="0">
                <a:solidFill>
                  <a:schemeClr val="tx1"/>
                </a:solidFill>
                <a:latin typeface="Calibri" panose="020F0502020204030204" charset="0"/>
                <a:ea typeface="宋体" panose="02010600030101010101" pitchFamily="2" charset="-122"/>
                <a:sym typeface="+mn-ea"/>
              </a:rPr>
              <a:t>50%</a:t>
            </a:r>
            <a:r>
              <a:rPr lang="zh-CN" altLang="en-US" sz="2000" b="0" dirty="0">
                <a:solidFill>
                  <a:schemeClr val="tx1"/>
                </a:solidFill>
                <a:latin typeface="Calibri" panose="020F0502020204030204" charset="0"/>
                <a:ea typeface="宋体" panose="02010600030101010101" pitchFamily="2" charset="-122"/>
                <a:sym typeface="+mn-ea"/>
              </a:rPr>
              <a:t>，提示</a:t>
            </a:r>
            <a:r>
              <a:rPr lang="en-US" altLang="zh-CN" sz="2000" b="0" dirty="0">
                <a:solidFill>
                  <a:schemeClr val="tx1"/>
                </a:solidFill>
                <a:latin typeface="Calibri" panose="020F0502020204030204" charset="0"/>
                <a:ea typeface="宋体" panose="02010600030101010101" pitchFamily="2" charset="-122"/>
                <a:sym typeface="+mn-ea"/>
              </a:rPr>
              <a:t>Hp</a:t>
            </a:r>
            <a:r>
              <a:rPr lang="zh-CN" altLang="en-US" sz="2000" b="0" dirty="0">
                <a:solidFill>
                  <a:schemeClr val="tx1"/>
                </a:solidFill>
                <a:latin typeface="Calibri" panose="020F0502020204030204" charset="0"/>
                <a:ea typeface="宋体" panose="02010600030101010101" pitchFamily="2" charset="-122"/>
                <a:sym typeface="+mn-ea"/>
              </a:rPr>
              <a:t>耐药情况存在地区差异。</a:t>
            </a:r>
          </a:p>
          <a:p>
            <a:r>
              <a:rPr lang="en-US" altLang="x-none" sz="2000" b="0">
                <a:solidFill>
                  <a:schemeClr val="tx1"/>
                </a:solidFill>
                <a:latin typeface="Calibri" panose="020F0502020204030204" charset="0"/>
                <a:ea typeface="宋体" panose="02010600030101010101" pitchFamily="2" charset="-122"/>
                <a:sym typeface="+mn-ea"/>
              </a:rPr>
              <a:t>         b.</a:t>
            </a:r>
            <a:r>
              <a:rPr lang="zh-CN" altLang="en-US" sz="2000" b="0" dirty="0">
                <a:solidFill>
                  <a:schemeClr val="tx1"/>
                </a:solidFill>
                <a:latin typeface="Calibri" panose="020F0502020204030204" charset="0"/>
                <a:ea typeface="宋体" panose="02010600030101010101" pitchFamily="2" charset="-122"/>
                <a:sym typeface="+mn-ea"/>
              </a:rPr>
              <a:t>克拉霉素</a:t>
            </a:r>
            <a:r>
              <a:rPr lang="en-US" altLang="x-none" sz="2000" b="0">
                <a:solidFill>
                  <a:schemeClr val="tx1"/>
                </a:solidFill>
                <a:latin typeface="Calibri" panose="020F0502020204030204" charset="0"/>
                <a:ea typeface="宋体" panose="02010600030101010101" pitchFamily="2" charset="-122"/>
                <a:sym typeface="+mn-ea"/>
              </a:rPr>
              <a:t>0~40%</a:t>
            </a:r>
            <a:r>
              <a:rPr lang="zh-CN" altLang="en-US" sz="2000" b="0" dirty="0">
                <a:solidFill>
                  <a:schemeClr val="tx1"/>
                </a:solidFill>
                <a:latin typeface="Calibri" panose="020F0502020204030204" charset="0"/>
                <a:ea typeface="宋体" panose="02010600030101010101" pitchFamily="2" charset="-122"/>
                <a:sym typeface="+mn-ea"/>
              </a:rPr>
              <a:t>（平均</a:t>
            </a:r>
            <a:r>
              <a:rPr lang="en-US" altLang="x-none" sz="2000" b="0">
                <a:solidFill>
                  <a:schemeClr val="tx1"/>
                </a:solidFill>
                <a:latin typeface="Calibri" panose="020F0502020204030204" charset="0"/>
                <a:ea typeface="宋体" panose="02010600030101010101" pitchFamily="2" charset="-122"/>
                <a:sym typeface="+mn-ea"/>
              </a:rPr>
              <a:t>27.6%</a:t>
            </a:r>
            <a:r>
              <a:rPr lang="zh-CN" altLang="en-US" sz="2000" b="0" dirty="0">
                <a:solidFill>
                  <a:schemeClr val="tx1"/>
                </a:solidFill>
                <a:latin typeface="Calibri" panose="020F0502020204030204" charset="0"/>
                <a:ea typeface="宋体" panose="02010600030101010101" pitchFamily="2" charset="-122"/>
                <a:sym typeface="+mn-ea"/>
              </a:rPr>
              <a:t>）。</a:t>
            </a:r>
          </a:p>
          <a:p>
            <a:r>
              <a:rPr lang="en-US" altLang="x-none" sz="2000" b="0">
                <a:solidFill>
                  <a:schemeClr val="tx1"/>
                </a:solidFill>
                <a:latin typeface="宋体" panose="02010600030101010101" pitchFamily="2" charset="-122"/>
                <a:ea typeface="宋体" panose="02010600030101010101" pitchFamily="2" charset="-122"/>
                <a:sym typeface="+mn-ea"/>
              </a:rPr>
              <a:t>    c.</a:t>
            </a:r>
            <a:r>
              <a:rPr lang="zh-CN" altLang="en-US" sz="2000" b="0" dirty="0">
                <a:solidFill>
                  <a:schemeClr val="tx1"/>
                </a:solidFill>
                <a:latin typeface="Calibri" panose="020F0502020204030204" charset="0"/>
                <a:ea typeface="宋体" panose="02010600030101010101" pitchFamily="2" charset="-122"/>
                <a:sym typeface="+mn-ea"/>
              </a:rPr>
              <a:t>阿莫西林</a:t>
            </a:r>
            <a:r>
              <a:rPr lang="en-US" altLang="x-none" sz="2000" b="0">
                <a:solidFill>
                  <a:schemeClr val="tx1"/>
                </a:solidFill>
                <a:latin typeface="Calibri" panose="020F0502020204030204" charset="0"/>
                <a:ea typeface="宋体" panose="02010600030101010101" pitchFamily="2" charset="-122"/>
                <a:sym typeface="+mn-ea"/>
              </a:rPr>
              <a:t>0~2.7% </a:t>
            </a:r>
            <a:r>
              <a:rPr lang="zh-CN" altLang="en-US" sz="2000" b="0" dirty="0">
                <a:solidFill>
                  <a:schemeClr val="tx1"/>
                </a:solidFill>
                <a:latin typeface="Calibri" panose="020F0502020204030204" charset="0"/>
                <a:ea typeface="宋体" panose="02010600030101010101" pitchFamily="2" charset="-122"/>
                <a:sym typeface="+mn-ea"/>
              </a:rPr>
              <a:t>。</a:t>
            </a:r>
          </a:p>
          <a:p>
            <a:r>
              <a:rPr lang="en-US" altLang="x-none" sz="1565">
                <a:solidFill>
                  <a:schemeClr val="tx1"/>
                </a:solidFill>
                <a:latin typeface="宋体" panose="02010600030101010101" pitchFamily="2" charset="-122"/>
                <a:ea typeface="宋体" panose="02010600030101010101" pitchFamily="2" charset="-122"/>
                <a:sym typeface="+mn-ea"/>
              </a:rPr>
              <a:t>   </a:t>
            </a:r>
            <a:r>
              <a:rPr lang="en-US" altLang="x-none" sz="2400">
                <a:solidFill>
                  <a:schemeClr val="tx1"/>
                </a:solidFill>
                <a:latin typeface="宋体" panose="02010600030101010101" pitchFamily="2" charset="-122"/>
                <a:ea typeface="宋体" panose="02010600030101010101" pitchFamily="2" charset="-122"/>
                <a:sym typeface="+mn-ea"/>
              </a:rPr>
              <a:t>Hp</a:t>
            </a:r>
            <a:r>
              <a:rPr lang="zh-CN" altLang="en-US" sz="2400" dirty="0">
                <a:solidFill>
                  <a:schemeClr val="tx1"/>
                </a:solidFill>
                <a:latin typeface="宋体" panose="02010600030101010101" pitchFamily="2" charset="-122"/>
                <a:ea typeface="宋体" panose="02010600030101010101" pitchFamily="2" charset="-122"/>
                <a:sym typeface="+mn-ea"/>
              </a:rPr>
              <a:t>定值部位与密度</a:t>
            </a:r>
          </a:p>
          <a:p>
            <a:r>
              <a:rPr lang="zh-CN" altLang="en-US" sz="1565" dirty="0">
                <a:solidFill>
                  <a:schemeClr val="tx1"/>
                </a:solidFill>
                <a:latin typeface="Calibri" panose="020F0502020204030204" charset="0"/>
                <a:ea typeface="宋体" panose="02010600030101010101" pitchFamily="2" charset="-122"/>
                <a:sym typeface="+mn-ea"/>
              </a:rPr>
              <a:t>           </a:t>
            </a:r>
            <a:r>
              <a:rPr lang="en-US" altLang="x-none" sz="2000" b="0">
                <a:solidFill>
                  <a:schemeClr val="tx1"/>
                </a:solidFill>
                <a:latin typeface="Calibri" panose="020F0502020204030204" charset="0"/>
                <a:ea typeface="宋体" panose="02010600030101010101" pitchFamily="2" charset="-122"/>
                <a:sym typeface="+mn-ea"/>
              </a:rPr>
              <a:t>a.</a:t>
            </a:r>
            <a:r>
              <a:rPr lang="zh-CN" altLang="en-US" sz="2000" b="0" dirty="0">
                <a:solidFill>
                  <a:schemeClr val="tx1"/>
                </a:solidFill>
                <a:latin typeface="Calibri" panose="020F0502020204030204" charset="0"/>
                <a:ea typeface="宋体" panose="02010600030101010101" pitchFamily="2" charset="-122"/>
                <a:sym typeface="+mn-ea"/>
              </a:rPr>
              <a:t>定植于细胞内及胃底部、胃窦胃体交界处的</a:t>
            </a:r>
            <a:r>
              <a:rPr lang="en-US" altLang="x-none" sz="2000" b="0">
                <a:solidFill>
                  <a:schemeClr val="tx1"/>
                </a:solidFill>
                <a:latin typeface="Calibri" panose="020F0502020204030204" charset="0"/>
                <a:ea typeface="宋体" panose="02010600030101010101" pitchFamily="2" charset="-122"/>
                <a:sym typeface="+mn-ea"/>
              </a:rPr>
              <a:t>Hp</a:t>
            </a:r>
            <a:r>
              <a:rPr lang="zh-CN" altLang="en-US" sz="2000" b="0" dirty="0">
                <a:solidFill>
                  <a:schemeClr val="tx1"/>
                </a:solidFill>
                <a:latin typeface="Calibri" panose="020F0502020204030204" charset="0"/>
                <a:ea typeface="宋体" panose="02010600030101010101" pitchFamily="2" charset="-122"/>
                <a:sym typeface="+mn-ea"/>
              </a:rPr>
              <a:t>不易被根除。 </a:t>
            </a:r>
          </a:p>
          <a:p>
            <a:r>
              <a:rPr lang="zh-CN" altLang="en-US" sz="2000" b="0" dirty="0">
                <a:solidFill>
                  <a:schemeClr val="tx1"/>
                </a:solidFill>
                <a:latin typeface="Calibri" panose="020F0502020204030204" charset="0"/>
                <a:ea typeface="宋体" panose="02010600030101010101" pitchFamily="2" charset="-122"/>
                <a:sym typeface="+mn-ea"/>
              </a:rPr>
              <a:t>         </a:t>
            </a:r>
            <a:r>
              <a:rPr lang="en-US" altLang="x-none" sz="2000" b="0">
                <a:solidFill>
                  <a:schemeClr val="tx1"/>
                </a:solidFill>
                <a:latin typeface="Calibri" panose="020F0502020204030204" charset="0"/>
                <a:ea typeface="宋体" panose="02010600030101010101" pitchFamily="2" charset="-122"/>
                <a:sym typeface="+mn-ea"/>
              </a:rPr>
              <a:t>b.</a:t>
            </a:r>
            <a:r>
              <a:rPr lang="zh-CN" altLang="en-US" sz="2000" b="0" dirty="0">
                <a:solidFill>
                  <a:schemeClr val="tx1"/>
                </a:solidFill>
                <a:latin typeface="Calibri" panose="020F0502020204030204" charset="0"/>
                <a:ea typeface="宋体" panose="02010600030101010101" pitchFamily="2" charset="-122"/>
                <a:sym typeface="+mn-ea"/>
              </a:rPr>
              <a:t>当胃内定植的细菌量多时，巨大的细菌负荷会产生接种物效应，形成一层具有保护作用的生物被膜，隔断细菌与抗生素的接触，导致治疗失败。</a:t>
            </a:r>
            <a:r>
              <a:rPr lang="zh-CN" altLang="en-US" sz="2000" dirty="0">
                <a:solidFill>
                  <a:schemeClr val="tx1"/>
                </a:solidFill>
                <a:latin typeface="Calibri" panose="020F0502020204030204" charset="0"/>
                <a:ea typeface="宋体" panose="02010600030101010101" pitchFamily="2" charset="-122"/>
                <a:sym typeface="+mn-ea"/>
              </a:rPr>
              <a:t> </a:t>
            </a:r>
          </a:p>
          <a:p>
            <a:r>
              <a:rPr lang="zh-CN" altLang="en-US" sz="1565" dirty="0">
                <a:solidFill>
                  <a:schemeClr val="tx1"/>
                </a:solidFill>
                <a:latin typeface="宋体" panose="02010600030101010101" pitchFamily="2" charset="-122"/>
                <a:ea typeface="宋体" panose="02010600030101010101" pitchFamily="2" charset="-122"/>
                <a:sym typeface="+mn-ea"/>
              </a:rPr>
              <a:t>   </a:t>
            </a:r>
            <a:r>
              <a:rPr lang="zh-CN" altLang="en-US" sz="2400" dirty="0">
                <a:solidFill>
                  <a:schemeClr val="tx1"/>
                </a:solidFill>
                <a:latin typeface="宋体" panose="02010600030101010101" pitchFamily="2" charset="-122"/>
                <a:ea typeface="宋体" panose="02010600030101010101" pitchFamily="2" charset="-122"/>
                <a:sym typeface="+mn-ea"/>
              </a:rPr>
              <a:t>不同</a:t>
            </a:r>
            <a:r>
              <a:rPr lang="en-US" altLang="x-none" sz="2400">
                <a:solidFill>
                  <a:schemeClr val="tx1"/>
                </a:solidFill>
                <a:latin typeface="宋体" panose="02010600030101010101" pitchFamily="2" charset="-122"/>
                <a:ea typeface="宋体" panose="02010600030101010101" pitchFamily="2" charset="-122"/>
                <a:sym typeface="+mn-ea"/>
              </a:rPr>
              <a:t>Hp</a:t>
            </a:r>
            <a:r>
              <a:rPr lang="zh-CN" altLang="en-US" sz="2400" dirty="0">
                <a:solidFill>
                  <a:schemeClr val="tx1"/>
                </a:solidFill>
                <a:latin typeface="宋体" panose="02010600030101010101" pitchFamily="2" charset="-122"/>
                <a:ea typeface="宋体" panose="02010600030101010101" pitchFamily="2" charset="-122"/>
                <a:sym typeface="+mn-ea"/>
              </a:rPr>
              <a:t>菌株的混合感染</a:t>
            </a:r>
          </a:p>
          <a:p>
            <a:r>
              <a:rPr lang="zh-CN" altLang="en-US" sz="1565" dirty="0">
                <a:solidFill>
                  <a:schemeClr val="tx1"/>
                </a:solidFill>
                <a:latin typeface="Calibri" panose="020F0502020204030204" charset="0"/>
                <a:ea typeface="宋体" panose="02010600030101010101" pitchFamily="2" charset="-122"/>
                <a:sym typeface="+mn-ea"/>
              </a:rPr>
              <a:t>         </a:t>
            </a:r>
            <a:r>
              <a:rPr lang="zh-CN" altLang="en-US" sz="2000" b="0" dirty="0">
                <a:solidFill>
                  <a:schemeClr val="tx1"/>
                </a:solidFill>
                <a:latin typeface="Calibri" panose="020F0502020204030204" charset="0"/>
                <a:ea typeface="宋体" panose="02010600030101010101" pitchFamily="2" charset="-122"/>
                <a:sym typeface="+mn-ea"/>
              </a:rPr>
              <a:t>同一患者可能感染一株</a:t>
            </a:r>
            <a:r>
              <a:rPr lang="en-US" altLang="x-none" sz="2000" b="0">
                <a:solidFill>
                  <a:schemeClr val="tx1"/>
                </a:solidFill>
                <a:latin typeface="Calibri" panose="020F0502020204030204" charset="0"/>
                <a:ea typeface="宋体" panose="02010600030101010101" pitchFamily="2" charset="-122"/>
                <a:sym typeface="+mn-ea"/>
              </a:rPr>
              <a:t>/</a:t>
            </a:r>
            <a:r>
              <a:rPr lang="zh-CN" altLang="en-US" sz="2000" b="0" dirty="0">
                <a:solidFill>
                  <a:schemeClr val="tx1"/>
                </a:solidFill>
                <a:latin typeface="Calibri" panose="020F0502020204030204" charset="0"/>
                <a:ea typeface="宋体" panose="02010600030101010101" pitchFamily="2" charset="-122"/>
                <a:sym typeface="+mn-ea"/>
              </a:rPr>
              <a:t>种以上的</a:t>
            </a:r>
            <a:r>
              <a:rPr lang="en-US" altLang="x-none" sz="2000" b="0">
                <a:solidFill>
                  <a:schemeClr val="tx1"/>
                </a:solidFill>
                <a:latin typeface="Calibri" panose="020F0502020204030204" charset="0"/>
                <a:ea typeface="宋体" panose="02010600030101010101" pitchFamily="2" charset="-122"/>
                <a:sym typeface="+mn-ea"/>
              </a:rPr>
              <a:t>Hp</a:t>
            </a:r>
            <a:r>
              <a:rPr lang="zh-CN" altLang="en-US" sz="2000" b="0" dirty="0">
                <a:solidFill>
                  <a:schemeClr val="tx1"/>
                </a:solidFill>
                <a:latin typeface="Calibri" panose="020F0502020204030204" charset="0"/>
                <a:ea typeface="宋体" panose="02010600030101010101" pitchFamily="2" charset="-122"/>
                <a:sym typeface="+mn-ea"/>
              </a:rPr>
              <a:t>菌株，不同的</a:t>
            </a:r>
            <a:r>
              <a:rPr lang="en-US" altLang="x-none" sz="2000" b="0">
                <a:solidFill>
                  <a:schemeClr val="tx1"/>
                </a:solidFill>
                <a:latin typeface="Calibri" panose="020F0502020204030204" charset="0"/>
                <a:ea typeface="宋体" panose="02010600030101010101" pitchFamily="2" charset="-122"/>
                <a:sym typeface="+mn-ea"/>
              </a:rPr>
              <a:t>Hp</a:t>
            </a:r>
            <a:r>
              <a:rPr lang="zh-CN" altLang="en-US" sz="2000" b="0" dirty="0">
                <a:solidFill>
                  <a:schemeClr val="tx1"/>
                </a:solidFill>
                <a:latin typeface="Calibri" panose="020F0502020204030204" charset="0"/>
                <a:ea typeface="宋体" panose="02010600030101010101" pitchFamily="2" charset="-122"/>
                <a:sym typeface="+mn-ea"/>
              </a:rPr>
              <a:t>菌株，其对抗生素的耐药性可能不同</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0" name="标题 26625"/>
          <p:cNvSpPr>
            <a:spLocks noGrp="1"/>
          </p:cNvSpPr>
          <p:nvPr>
            <p:ph type="title"/>
          </p:nvPr>
        </p:nvSpPr>
        <p:spPr/>
        <p:txBody>
          <a:bodyPr anchor="ctr"/>
          <a:lstStyle/>
          <a:p>
            <a:r>
              <a:rPr lang="en-US" altLang="x-none" sz="3200"/>
              <a:t>Hp</a:t>
            </a:r>
            <a:r>
              <a:rPr lang="zh-CN" altLang="en-US" sz="3200" dirty="0"/>
              <a:t>根治失败原因</a:t>
            </a:r>
          </a:p>
        </p:txBody>
      </p:sp>
      <p:sp>
        <p:nvSpPr>
          <p:cNvPr id="1048721" name="文本占位符 26626"/>
          <p:cNvSpPr>
            <a:spLocks noGrp="1"/>
          </p:cNvSpPr>
          <p:nvPr>
            <p:ph type="body" sz="half" idx="1"/>
          </p:nvPr>
        </p:nvSpPr>
        <p:spPr>
          <a:xfrm>
            <a:off x="903605" y="1705610"/>
            <a:ext cx="9375775" cy="3138805"/>
          </a:xfrm>
        </p:spPr>
        <p:txBody>
          <a:bodyPr wrap="square" anchor="t"/>
          <a:lstStyle/>
          <a:p>
            <a:pPr>
              <a:buNone/>
            </a:pPr>
            <a:r>
              <a:rPr lang="en-US" altLang="x-none" b="1">
                <a:solidFill>
                  <a:schemeClr val="accent2"/>
                </a:solidFill>
              </a:rPr>
              <a:t> </a:t>
            </a:r>
            <a:r>
              <a:rPr lang="zh-CN" altLang="en-US" b="1" dirty="0">
                <a:solidFill>
                  <a:schemeClr val="accent2"/>
                </a:solidFill>
              </a:rPr>
              <a:t> </a:t>
            </a:r>
            <a:r>
              <a:rPr lang="zh-CN" altLang="en-US" sz="2400" b="1" dirty="0">
                <a:solidFill>
                  <a:schemeClr val="tx1"/>
                </a:solidFill>
              </a:rPr>
              <a:t> </a:t>
            </a:r>
            <a:r>
              <a:rPr lang="en-US" altLang="x-none" sz="2400" b="1">
                <a:solidFill>
                  <a:schemeClr val="tx1"/>
                </a:solidFill>
              </a:rPr>
              <a:t>2.</a:t>
            </a:r>
            <a:r>
              <a:rPr lang="zh-CN" altLang="en-US" sz="2400" b="1" dirty="0">
                <a:solidFill>
                  <a:schemeClr val="tx1"/>
                </a:solidFill>
              </a:rPr>
              <a:t>宿主因素</a:t>
            </a:r>
          </a:p>
          <a:p>
            <a:pPr>
              <a:buNone/>
            </a:pPr>
            <a:r>
              <a:rPr lang="zh-CN" altLang="en-US" sz="2000" b="1" dirty="0">
                <a:solidFill>
                  <a:schemeClr val="tx1"/>
                </a:solidFill>
              </a:rPr>
              <a:t>      </a:t>
            </a:r>
          </a:p>
          <a:p>
            <a:pPr>
              <a:buNone/>
            </a:pPr>
            <a:r>
              <a:rPr lang="zh-CN" altLang="en-US" sz="2000" b="1" dirty="0">
                <a:solidFill>
                  <a:schemeClr val="tx1"/>
                </a:solidFill>
              </a:rPr>
              <a:t>       </a:t>
            </a:r>
            <a:r>
              <a:rPr lang="zh-CN" altLang="en-US" sz="2000" b="1" dirty="0">
                <a:solidFill>
                  <a:schemeClr val="tx1"/>
                </a:solidFill>
                <a:latin typeface="宋体" panose="02010600030101010101" pitchFamily="2" charset="-122"/>
              </a:rPr>
              <a:t>宿主依从性差，未规范服药。</a:t>
            </a:r>
          </a:p>
          <a:p>
            <a:pPr>
              <a:buNone/>
            </a:pPr>
            <a:r>
              <a:rPr lang="zh-CN" altLang="en-US" sz="2000" b="1" dirty="0">
                <a:solidFill>
                  <a:schemeClr val="tx1"/>
                </a:solidFill>
                <a:latin typeface="宋体" panose="02010600030101010101" pitchFamily="2" charset="-122"/>
              </a:rPr>
              <a:t>      </a:t>
            </a:r>
          </a:p>
          <a:p>
            <a:pPr>
              <a:buNone/>
            </a:pPr>
            <a:r>
              <a:rPr lang="zh-CN" altLang="en-US" sz="2000" b="1" dirty="0">
                <a:solidFill>
                  <a:schemeClr val="tx1"/>
                </a:solidFill>
                <a:latin typeface="宋体" panose="02010600030101010101" pitchFamily="2" charset="-122"/>
              </a:rPr>
              <a:t>    宿主可能存在</a:t>
            </a:r>
            <a:r>
              <a:rPr lang="en-US" altLang="x-none" sz="2000" b="1">
                <a:solidFill>
                  <a:schemeClr val="tx1"/>
                </a:solidFill>
                <a:latin typeface="宋体" panose="02010600030101010101" pitchFamily="2" charset="-122"/>
              </a:rPr>
              <a:t>Hp</a:t>
            </a:r>
            <a:r>
              <a:rPr lang="zh-CN" altLang="en-US" sz="2000" b="1" dirty="0">
                <a:solidFill>
                  <a:schemeClr val="tx1"/>
                </a:solidFill>
                <a:latin typeface="宋体" panose="02010600030101010101" pitchFamily="2" charset="-122"/>
              </a:rPr>
              <a:t>的口腔内感染。</a:t>
            </a:r>
          </a:p>
          <a:p>
            <a:pPr>
              <a:buNone/>
            </a:pPr>
            <a:r>
              <a:rPr lang="zh-CN" altLang="en-US" sz="2000" b="1" dirty="0">
                <a:solidFill>
                  <a:schemeClr val="tx1"/>
                </a:solidFill>
                <a:latin typeface="宋体" panose="02010600030101010101" pitchFamily="2" charset="-122"/>
              </a:rPr>
              <a:t>      </a:t>
            </a:r>
          </a:p>
          <a:p>
            <a:pPr>
              <a:buNone/>
            </a:pPr>
            <a:r>
              <a:rPr lang="zh-CN" altLang="en-US" sz="2000" b="1" dirty="0">
                <a:solidFill>
                  <a:schemeClr val="tx1"/>
                </a:solidFill>
                <a:latin typeface="宋体" panose="02010600030101010101" pitchFamily="2" charset="-122"/>
              </a:rPr>
              <a:t>    家庭内成员存在密集感染，或者密切接触者存在</a:t>
            </a:r>
            <a:r>
              <a:rPr lang="en-US" altLang="x-none" sz="2000" b="1">
                <a:solidFill>
                  <a:schemeClr val="tx1"/>
                </a:solidFill>
                <a:latin typeface="宋体" panose="02010600030101010101" pitchFamily="2" charset="-122"/>
              </a:rPr>
              <a:t>Hp</a:t>
            </a:r>
            <a:r>
              <a:rPr lang="zh-CN" altLang="en-US" sz="2000" b="1" dirty="0">
                <a:solidFill>
                  <a:schemeClr val="tx1"/>
                </a:solidFill>
                <a:latin typeface="宋体" panose="02010600030101010101" pitchFamily="2" charset="-122"/>
              </a:rPr>
              <a:t>感染，患者根治后复发。</a:t>
            </a:r>
          </a:p>
          <a:p>
            <a:pPr>
              <a:buNone/>
            </a:pPr>
            <a:r>
              <a:rPr lang="zh-CN" altLang="en-US" sz="2000" b="1" dirty="0">
                <a:solidFill>
                  <a:schemeClr val="tx1"/>
                </a:solidFill>
                <a:latin typeface="宋体" panose="02010600030101010101" pitchFamily="2" charset="-122"/>
              </a:rPr>
              <a:t>       </a:t>
            </a:r>
          </a:p>
          <a:p>
            <a:pPr>
              <a:buNone/>
            </a:pPr>
            <a:r>
              <a:rPr lang="zh-CN" altLang="en-US" sz="2000" b="1" dirty="0">
                <a:solidFill>
                  <a:schemeClr val="tx1"/>
                </a:solidFill>
                <a:latin typeface="宋体" panose="02010600030101010101" pitchFamily="2" charset="-122"/>
              </a:rPr>
              <a:t>    </a:t>
            </a:r>
            <a:r>
              <a:rPr lang="en-US" altLang="x-none" sz="2000" b="1">
                <a:solidFill>
                  <a:schemeClr val="tx1"/>
                </a:solidFill>
                <a:latin typeface="宋体" panose="02010600030101010101" pitchFamily="2" charset="-122"/>
              </a:rPr>
              <a:t>肝脏微粒体细胞色素P450（ CYP</a:t>
            </a:r>
            <a:r>
              <a:rPr lang="zh-CN" altLang="en-US" sz="2000" b="1" dirty="0">
                <a:solidFill>
                  <a:schemeClr val="tx1"/>
                </a:solidFill>
                <a:latin typeface="宋体" panose="02010600030101010101" pitchFamily="2" charset="-122"/>
              </a:rPr>
              <a:t>）</a:t>
            </a:r>
            <a:r>
              <a:rPr lang="en-US" altLang="x-none" sz="2000" b="1">
                <a:solidFill>
                  <a:schemeClr val="tx1"/>
                </a:solidFill>
                <a:latin typeface="宋体" panose="02010600030101010101" pitchFamily="2" charset="-122"/>
              </a:rPr>
              <a:t>2C19 </a:t>
            </a:r>
            <a:r>
              <a:rPr lang="zh-CN" altLang="en-US" sz="2000" b="1" dirty="0">
                <a:solidFill>
                  <a:schemeClr val="tx1"/>
                </a:solidFill>
                <a:latin typeface="宋体" panose="02010600030101010101" pitchFamily="2" charset="-122"/>
              </a:rPr>
              <a:t>基因的多态性，导致不同患者对</a:t>
            </a:r>
            <a:r>
              <a:rPr lang="en-US" altLang="x-none" sz="2000" b="1">
                <a:solidFill>
                  <a:schemeClr val="tx1"/>
                </a:solidFill>
                <a:latin typeface="宋体" panose="02010600030101010101" pitchFamily="2" charset="-122"/>
              </a:rPr>
              <a:t>PPI</a:t>
            </a:r>
            <a:r>
              <a:rPr lang="zh-CN" altLang="en-US" sz="2000" b="1" dirty="0">
                <a:solidFill>
                  <a:schemeClr val="tx1"/>
                </a:solidFill>
                <a:latin typeface="宋体" panose="02010600030101010101" pitchFamily="2" charset="-122"/>
              </a:rPr>
              <a:t>制剂的敏感性不同。</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2" name="标题 27649"/>
          <p:cNvSpPr>
            <a:spLocks noGrp="1"/>
          </p:cNvSpPr>
          <p:nvPr>
            <p:ph type="title"/>
          </p:nvPr>
        </p:nvSpPr>
        <p:spPr/>
        <p:txBody>
          <a:bodyPr anchor="ctr"/>
          <a:lstStyle/>
          <a:p>
            <a:r>
              <a:rPr lang="en-US" altLang="x-none" sz="3200"/>
              <a:t>Hp</a:t>
            </a:r>
            <a:r>
              <a:rPr lang="zh-CN" altLang="en-US" sz="3200" dirty="0"/>
              <a:t>根治失败原因</a:t>
            </a:r>
          </a:p>
        </p:txBody>
      </p:sp>
      <p:sp>
        <p:nvSpPr>
          <p:cNvPr id="1048723" name="文本占位符 27650"/>
          <p:cNvSpPr>
            <a:spLocks noGrp="1"/>
          </p:cNvSpPr>
          <p:nvPr>
            <p:ph idx="1"/>
          </p:nvPr>
        </p:nvSpPr>
        <p:spPr>
          <a:xfrm>
            <a:off x="904632" y="1930400"/>
            <a:ext cx="10515600" cy="2585085"/>
          </a:xfrm>
        </p:spPr>
        <p:txBody>
          <a:bodyPr anchor="t"/>
          <a:lstStyle/>
          <a:p>
            <a:pPr>
              <a:buNone/>
            </a:pPr>
            <a:r>
              <a:rPr lang="en-US" altLang="zh-CN" sz="2400" b="1">
                <a:solidFill>
                  <a:schemeClr val="tx1"/>
                </a:solidFill>
              </a:rPr>
              <a:t>3.</a:t>
            </a:r>
            <a:r>
              <a:rPr lang="zh-CN" altLang="en-US" sz="2400" b="1">
                <a:solidFill>
                  <a:schemeClr val="tx1"/>
                </a:solidFill>
              </a:rPr>
              <a:t>医源性因素</a:t>
            </a:r>
          </a:p>
          <a:p>
            <a:pPr>
              <a:buNone/>
            </a:pPr>
            <a:endParaRPr lang="zh-CN" altLang="en-US" sz="2400" b="1">
              <a:solidFill>
                <a:schemeClr val="accent2"/>
              </a:solidFill>
            </a:endParaRPr>
          </a:p>
          <a:p>
            <a:pPr>
              <a:buNone/>
            </a:pPr>
            <a:r>
              <a:rPr lang="zh-CN" altLang="en-US" sz="2000" b="1">
                <a:solidFill>
                  <a:schemeClr val="tx1"/>
                </a:solidFill>
              </a:rPr>
              <a:t> 药物的选择不当</a:t>
            </a:r>
          </a:p>
          <a:p>
            <a:pPr>
              <a:buNone/>
            </a:pPr>
            <a:r>
              <a:rPr lang="zh-CN" altLang="en-US" sz="2000" b="1">
                <a:solidFill>
                  <a:schemeClr val="tx1"/>
                </a:solidFill>
              </a:rPr>
              <a:t>  </a:t>
            </a:r>
          </a:p>
          <a:p>
            <a:pPr>
              <a:buNone/>
            </a:pPr>
            <a:r>
              <a:rPr lang="zh-CN" altLang="en-US" sz="2000" b="1">
                <a:solidFill>
                  <a:schemeClr val="tx1"/>
                </a:solidFill>
              </a:rPr>
              <a:t> 剂量不足</a:t>
            </a:r>
          </a:p>
          <a:p>
            <a:pPr>
              <a:buNone/>
            </a:pPr>
            <a:endParaRPr lang="zh-CN" altLang="en-US" sz="2000" b="1">
              <a:solidFill>
                <a:schemeClr val="tx1"/>
              </a:solidFill>
            </a:endParaRPr>
          </a:p>
          <a:p>
            <a:pPr>
              <a:buNone/>
            </a:pPr>
            <a:r>
              <a:rPr lang="zh-CN" altLang="en-US" sz="2000" b="1">
                <a:solidFill>
                  <a:schemeClr val="tx1"/>
                </a:solidFill>
              </a:rPr>
              <a:t> 服用时间不当</a:t>
            </a:r>
          </a:p>
          <a:p>
            <a:endParaRPr lang="zh-CN" altLang="en-US" sz="2000" b="1">
              <a:solidFill>
                <a:schemeClr val="hlink"/>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4" name="标题 28673"/>
          <p:cNvSpPr>
            <a:spLocks noGrp="1"/>
          </p:cNvSpPr>
          <p:nvPr>
            <p:ph type="title"/>
          </p:nvPr>
        </p:nvSpPr>
        <p:spPr>
          <a:xfrm>
            <a:off x="903817" y="701358"/>
            <a:ext cx="10536767" cy="660400"/>
          </a:xfrm>
        </p:spPr>
        <p:txBody>
          <a:bodyPr anchor="ctr"/>
          <a:lstStyle/>
          <a:p>
            <a:r>
              <a:rPr lang="en-US" altLang="zh-CN" sz="3200"/>
              <a:t>Hp</a:t>
            </a:r>
            <a:r>
              <a:rPr lang="zh-CN" altLang="en-US" sz="3200"/>
              <a:t>根治失败后的策略</a:t>
            </a:r>
          </a:p>
        </p:txBody>
      </p:sp>
      <p:sp>
        <p:nvSpPr>
          <p:cNvPr id="1048725" name="文本占位符 28674"/>
          <p:cNvSpPr>
            <a:spLocks noGrp="1"/>
          </p:cNvSpPr>
          <p:nvPr>
            <p:ph idx="1"/>
          </p:nvPr>
        </p:nvSpPr>
        <p:spPr>
          <a:xfrm>
            <a:off x="903605" y="1263650"/>
            <a:ext cx="10141585" cy="5612765"/>
          </a:xfrm>
        </p:spPr>
        <p:txBody>
          <a:bodyPr wrap="square" anchor="t"/>
          <a:lstStyle/>
          <a:p>
            <a:pPr>
              <a:lnSpc>
                <a:spcPct val="90000"/>
              </a:lnSpc>
            </a:pPr>
            <a:r>
              <a:rPr lang="en-US" altLang="zh-CN" sz="2400" b="1">
                <a:solidFill>
                  <a:schemeClr val="tx1"/>
                </a:solidFill>
              </a:rPr>
              <a:t>1.</a:t>
            </a:r>
            <a:r>
              <a:rPr lang="zh-CN" altLang="en-US" sz="2400" b="1">
                <a:solidFill>
                  <a:schemeClr val="tx1"/>
                </a:solidFill>
              </a:rPr>
              <a:t>延长治疗疗程。</a:t>
            </a:r>
          </a:p>
          <a:p>
            <a:pPr latinLnBrk="0">
              <a:lnSpc>
                <a:spcPct val="150000"/>
              </a:lnSpc>
            </a:pPr>
            <a:r>
              <a:rPr lang="zh-CN" altLang="en-US" sz="2000" b="1">
                <a:solidFill>
                  <a:schemeClr val="tx1"/>
                </a:solidFill>
              </a:rPr>
              <a:t>现有国内外多项研究证实延长疗程增加</a:t>
            </a:r>
            <a:r>
              <a:rPr lang="en-US" altLang="zh-CN" sz="2000" b="1">
                <a:solidFill>
                  <a:schemeClr val="tx1"/>
                </a:solidFill>
              </a:rPr>
              <a:t>Hp</a:t>
            </a:r>
            <a:r>
              <a:rPr lang="zh-CN" altLang="en-US" sz="2000" b="1">
                <a:solidFill>
                  <a:schemeClr val="tx1"/>
                </a:solidFill>
              </a:rPr>
              <a:t>根治率，</a:t>
            </a:r>
            <a:r>
              <a:rPr lang="en-US" altLang="zh-CN" sz="2000" b="1">
                <a:solidFill>
                  <a:schemeClr val="tx1"/>
                </a:solidFill>
              </a:rPr>
              <a:t>10-14</a:t>
            </a:r>
            <a:r>
              <a:rPr lang="zh-CN" altLang="en-US" sz="2000" b="1">
                <a:solidFill>
                  <a:schemeClr val="tx1"/>
                </a:solidFill>
              </a:rPr>
              <a:t>天的疗程</a:t>
            </a:r>
            <a:r>
              <a:rPr lang="en-US" altLang="zh-CN" sz="2000" b="1">
                <a:solidFill>
                  <a:schemeClr val="tx1"/>
                </a:solidFill>
              </a:rPr>
              <a:t>Hp</a:t>
            </a:r>
            <a:r>
              <a:rPr lang="zh-CN" altLang="en-US" sz="2000" b="1">
                <a:solidFill>
                  <a:schemeClr val="tx1"/>
                </a:solidFill>
              </a:rPr>
              <a:t>根除率明显高于传统的</a:t>
            </a:r>
            <a:r>
              <a:rPr lang="en-US" altLang="zh-CN" sz="2000" b="1">
                <a:solidFill>
                  <a:schemeClr val="tx1"/>
                </a:solidFill>
              </a:rPr>
              <a:t>7</a:t>
            </a:r>
            <a:r>
              <a:rPr lang="zh-CN" altLang="en-US" sz="2000" b="1">
                <a:solidFill>
                  <a:schemeClr val="tx1"/>
                </a:solidFill>
              </a:rPr>
              <a:t>天疗程，但无任何证据证实超过两周的疗程可以进一步提高</a:t>
            </a:r>
            <a:r>
              <a:rPr lang="en-US" altLang="zh-CN" sz="2000" b="1">
                <a:solidFill>
                  <a:schemeClr val="tx1"/>
                </a:solidFill>
              </a:rPr>
              <a:t>Hp</a:t>
            </a:r>
            <a:r>
              <a:rPr lang="zh-CN" altLang="en-US" sz="2000" b="1">
                <a:solidFill>
                  <a:schemeClr val="tx1"/>
                </a:solidFill>
              </a:rPr>
              <a:t>的根除率，相反有数据证实进一步延长疗程只会增加药物的不良反应。</a:t>
            </a:r>
          </a:p>
          <a:p>
            <a:pPr>
              <a:lnSpc>
                <a:spcPct val="90000"/>
              </a:lnSpc>
            </a:pPr>
            <a:r>
              <a:rPr lang="en-US" altLang="zh-CN" sz="2400" b="1">
                <a:solidFill>
                  <a:schemeClr val="tx1"/>
                </a:solidFill>
              </a:rPr>
              <a:t>2.</a:t>
            </a:r>
            <a:r>
              <a:rPr lang="zh-CN" altLang="en-US" sz="2400" b="1">
                <a:solidFill>
                  <a:schemeClr val="tx1"/>
                </a:solidFill>
              </a:rPr>
              <a:t>增加药物剂量。</a:t>
            </a:r>
          </a:p>
          <a:p>
            <a:pPr latinLnBrk="0">
              <a:lnSpc>
                <a:spcPct val="150000"/>
              </a:lnSpc>
            </a:pPr>
            <a:r>
              <a:rPr lang="zh-CN" altLang="en-US" sz="2000" b="1">
                <a:solidFill>
                  <a:schemeClr val="tx1"/>
                </a:solidFill>
              </a:rPr>
              <a:t>主要是指增加</a:t>
            </a:r>
            <a:r>
              <a:rPr lang="en-US" altLang="zh-CN" sz="2000" b="1">
                <a:solidFill>
                  <a:schemeClr val="tx1"/>
                </a:solidFill>
              </a:rPr>
              <a:t>PPI </a:t>
            </a:r>
            <a:r>
              <a:rPr lang="zh-CN" altLang="en-US" sz="2000" b="1">
                <a:solidFill>
                  <a:schemeClr val="tx1"/>
                </a:solidFill>
              </a:rPr>
              <a:t>制剂的用量，多项荟萃分析证实增加</a:t>
            </a:r>
            <a:r>
              <a:rPr lang="en-US" altLang="zh-CN" sz="2000" b="1">
                <a:solidFill>
                  <a:schemeClr val="tx1"/>
                </a:solidFill>
              </a:rPr>
              <a:t>PPI</a:t>
            </a:r>
            <a:r>
              <a:rPr lang="zh-CN" altLang="en-US" sz="2000" b="1">
                <a:solidFill>
                  <a:schemeClr val="tx1"/>
                </a:solidFill>
              </a:rPr>
              <a:t>剂量可提高</a:t>
            </a:r>
            <a:r>
              <a:rPr lang="en-US" altLang="zh-CN" sz="2000" b="1">
                <a:solidFill>
                  <a:schemeClr val="tx1"/>
                </a:solidFill>
              </a:rPr>
              <a:t>Hp</a:t>
            </a:r>
            <a:r>
              <a:rPr lang="zh-CN" altLang="en-US" sz="2000" b="1">
                <a:solidFill>
                  <a:schemeClr val="tx1"/>
                </a:solidFill>
              </a:rPr>
              <a:t>根除率。</a:t>
            </a:r>
            <a:r>
              <a:rPr lang="en-US" altLang="zh-CN" sz="2000" b="1">
                <a:solidFill>
                  <a:schemeClr val="tx1"/>
                </a:solidFill>
              </a:rPr>
              <a:t>PPI</a:t>
            </a:r>
            <a:r>
              <a:rPr lang="zh-CN" altLang="en-US" sz="2000" b="1">
                <a:solidFill>
                  <a:schemeClr val="tx1"/>
                </a:solidFill>
              </a:rPr>
              <a:t>制剂用量增加至标准剂量的</a:t>
            </a:r>
            <a:r>
              <a:rPr lang="en-US" altLang="zh-CN" sz="2000" b="1">
                <a:solidFill>
                  <a:schemeClr val="tx1"/>
                </a:solidFill>
              </a:rPr>
              <a:t>2</a:t>
            </a:r>
            <a:r>
              <a:rPr lang="zh-CN" altLang="en-US" sz="2000" b="1">
                <a:solidFill>
                  <a:schemeClr val="tx1"/>
                </a:solidFill>
              </a:rPr>
              <a:t>倍疗效可靠且安全。疗效的提高与</a:t>
            </a:r>
            <a:r>
              <a:rPr lang="en-US" altLang="zh-CN" sz="2000" b="1">
                <a:solidFill>
                  <a:schemeClr val="tx1"/>
                </a:solidFill>
              </a:rPr>
              <a:t>PPI</a:t>
            </a:r>
            <a:r>
              <a:rPr lang="zh-CN" altLang="en-US" sz="2000" b="1">
                <a:solidFill>
                  <a:schemeClr val="tx1"/>
                </a:solidFill>
              </a:rPr>
              <a:t>制剂升高胃内</a:t>
            </a:r>
            <a:r>
              <a:rPr lang="en-US" altLang="zh-CN" sz="2000" b="1">
                <a:solidFill>
                  <a:schemeClr val="tx1"/>
                </a:solidFill>
              </a:rPr>
              <a:t>pH</a:t>
            </a:r>
            <a:r>
              <a:rPr lang="zh-CN" altLang="en-US" sz="2000" b="1">
                <a:solidFill>
                  <a:schemeClr val="tx1"/>
                </a:solidFill>
              </a:rPr>
              <a:t>值，增加部分抗生素的疗效有关。</a:t>
            </a:r>
          </a:p>
          <a:p>
            <a:pPr>
              <a:lnSpc>
                <a:spcPct val="90000"/>
              </a:lnSpc>
            </a:pPr>
            <a:r>
              <a:rPr lang="en-US" altLang="zh-CN" sz="2400" b="1">
                <a:solidFill>
                  <a:schemeClr val="tx1"/>
                </a:solidFill>
              </a:rPr>
              <a:t>3.</a:t>
            </a:r>
            <a:r>
              <a:rPr lang="zh-CN" altLang="en-US" sz="2400" b="1">
                <a:solidFill>
                  <a:schemeClr val="tx1"/>
                </a:solidFill>
              </a:rPr>
              <a:t>使用高效</a:t>
            </a:r>
            <a:r>
              <a:rPr lang="en-US" altLang="zh-CN" sz="2400" b="1">
                <a:solidFill>
                  <a:schemeClr val="tx1"/>
                </a:solidFill>
              </a:rPr>
              <a:t>PPI</a:t>
            </a:r>
            <a:r>
              <a:rPr lang="zh-CN" altLang="en-US" sz="2400" b="1">
                <a:solidFill>
                  <a:schemeClr val="tx1"/>
                </a:solidFill>
              </a:rPr>
              <a:t>制剂。</a:t>
            </a:r>
          </a:p>
          <a:p>
            <a:pPr latinLnBrk="0">
              <a:lnSpc>
                <a:spcPct val="150000"/>
              </a:lnSpc>
            </a:pPr>
            <a:r>
              <a:rPr lang="en-US" altLang="zh-CN" sz="2000" b="1">
                <a:solidFill>
                  <a:schemeClr val="tx1"/>
                </a:solidFill>
              </a:rPr>
              <a:t>PPI</a:t>
            </a:r>
            <a:r>
              <a:rPr lang="zh-CN" altLang="en-US" sz="2000" b="1">
                <a:solidFill>
                  <a:schemeClr val="tx1"/>
                </a:solidFill>
              </a:rPr>
              <a:t>种类的不同及参与</a:t>
            </a:r>
            <a:r>
              <a:rPr lang="en-US" altLang="zh-CN" sz="2000" b="1">
                <a:solidFill>
                  <a:schemeClr val="tx1"/>
                </a:solidFill>
              </a:rPr>
              <a:t>PPI</a:t>
            </a:r>
            <a:r>
              <a:rPr lang="zh-CN" altLang="en-US" sz="2000" b="1">
                <a:solidFill>
                  <a:schemeClr val="tx1"/>
                </a:solidFill>
              </a:rPr>
              <a:t>代谢的细胞色素氧化酶</a:t>
            </a:r>
            <a:r>
              <a:rPr lang="en-US" altLang="zh-CN" sz="2000" b="1">
                <a:solidFill>
                  <a:schemeClr val="tx1"/>
                </a:solidFill>
              </a:rPr>
              <a:t>P450</a:t>
            </a:r>
            <a:r>
              <a:rPr lang="zh-CN" altLang="en-US" sz="2000" b="1">
                <a:solidFill>
                  <a:schemeClr val="tx1"/>
                </a:solidFill>
              </a:rPr>
              <a:t>（</a:t>
            </a:r>
            <a:r>
              <a:rPr lang="en-US" altLang="zh-CN" sz="2000" b="1">
                <a:solidFill>
                  <a:schemeClr val="tx1"/>
                </a:solidFill>
              </a:rPr>
              <a:t>CYP</a:t>
            </a:r>
            <a:r>
              <a:rPr lang="zh-CN" altLang="en-US" sz="2000" b="1">
                <a:solidFill>
                  <a:schemeClr val="tx1"/>
                </a:solidFill>
              </a:rPr>
              <a:t>）</a:t>
            </a:r>
            <a:r>
              <a:rPr lang="en-US" altLang="zh-CN" sz="2000" b="1">
                <a:solidFill>
                  <a:schemeClr val="tx1"/>
                </a:solidFill>
              </a:rPr>
              <a:t>2C19 </a:t>
            </a:r>
            <a:r>
              <a:rPr lang="zh-CN" altLang="en-US" sz="2000" b="1">
                <a:solidFill>
                  <a:schemeClr val="tx1"/>
                </a:solidFill>
              </a:rPr>
              <a:t>基因多态性所致的</a:t>
            </a:r>
            <a:r>
              <a:rPr lang="en-US" altLang="zh-CN" sz="2000" b="1">
                <a:solidFill>
                  <a:schemeClr val="tx1"/>
                </a:solidFill>
              </a:rPr>
              <a:t>PPI</a:t>
            </a:r>
            <a:r>
              <a:rPr lang="zh-CN" altLang="en-US" sz="2000" b="1">
                <a:solidFill>
                  <a:schemeClr val="tx1"/>
                </a:solidFill>
              </a:rPr>
              <a:t>代谢速率的不同，个体间胃内</a:t>
            </a:r>
            <a:r>
              <a:rPr lang="en-US" altLang="zh-CN" sz="2000" b="1">
                <a:solidFill>
                  <a:schemeClr val="tx1"/>
                </a:solidFill>
              </a:rPr>
              <a:t>pH</a:t>
            </a:r>
            <a:r>
              <a:rPr lang="zh-CN" altLang="en-US" sz="2000" b="1">
                <a:solidFill>
                  <a:schemeClr val="tx1"/>
                </a:solidFill>
              </a:rPr>
              <a:t>值会有较大差异。选用受</a:t>
            </a:r>
            <a:r>
              <a:rPr lang="en-US" altLang="zh-CN" sz="2000" b="1">
                <a:solidFill>
                  <a:schemeClr val="tx1"/>
                </a:solidFill>
              </a:rPr>
              <a:t>CYP2C19 </a:t>
            </a:r>
            <a:r>
              <a:rPr lang="zh-CN" altLang="en-US" sz="2000" b="1">
                <a:solidFill>
                  <a:schemeClr val="tx1"/>
                </a:solidFill>
              </a:rPr>
              <a:t>基因多态性影响较小的</a:t>
            </a:r>
            <a:r>
              <a:rPr lang="en-US" altLang="zh-CN" sz="2000" b="1">
                <a:solidFill>
                  <a:schemeClr val="tx1"/>
                </a:solidFill>
              </a:rPr>
              <a:t>PPI</a:t>
            </a:r>
            <a:r>
              <a:rPr lang="zh-CN" altLang="en-US" sz="2000" b="1">
                <a:solidFill>
                  <a:schemeClr val="tx1"/>
                </a:solidFill>
              </a:rPr>
              <a:t>，可在一定程度上提高含上述抗生素方案的疗效。（埃索美拉唑＞雷贝拉唑＞兰索拉唑＞奥美拉唑）</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6" name="标题 29697"/>
          <p:cNvSpPr>
            <a:spLocks noGrp="1"/>
          </p:cNvSpPr>
          <p:nvPr>
            <p:ph type="title"/>
          </p:nvPr>
        </p:nvSpPr>
        <p:spPr/>
        <p:txBody>
          <a:bodyPr anchor="ctr"/>
          <a:lstStyle/>
          <a:p>
            <a:r>
              <a:rPr lang="en-US" altLang="zh-CN" sz="4000"/>
              <a:t>Hp</a:t>
            </a:r>
            <a:r>
              <a:rPr lang="zh-CN" altLang="en-US" sz="4000"/>
              <a:t>根治失败后的策略</a:t>
            </a:r>
            <a:br>
              <a:rPr lang="zh-CN" altLang="en-US" sz="4000"/>
            </a:br>
            <a:endParaRPr lang="zh-CN" altLang="en-US" sz="4000"/>
          </a:p>
        </p:txBody>
      </p:sp>
      <p:sp>
        <p:nvSpPr>
          <p:cNvPr id="1048727" name="文本占位符 29698"/>
          <p:cNvSpPr>
            <a:spLocks noGrp="1"/>
          </p:cNvSpPr>
          <p:nvPr>
            <p:ph idx="1"/>
          </p:nvPr>
        </p:nvSpPr>
        <p:spPr>
          <a:xfrm>
            <a:off x="904632" y="1930400"/>
            <a:ext cx="10515600" cy="3816350"/>
          </a:xfrm>
        </p:spPr>
        <p:txBody>
          <a:bodyPr anchor="t"/>
          <a:lstStyle/>
          <a:p>
            <a:r>
              <a:rPr lang="en-US" altLang="zh-CN" sz="2400" b="1">
                <a:solidFill>
                  <a:schemeClr val="tx1"/>
                </a:solidFill>
              </a:rPr>
              <a:t>4.</a:t>
            </a:r>
            <a:r>
              <a:rPr lang="zh-CN" altLang="en-US" sz="2400" b="1">
                <a:solidFill>
                  <a:schemeClr val="tx1"/>
                </a:solidFill>
              </a:rPr>
              <a:t>选用耐药性低的抗生素作为根治方案用药</a:t>
            </a:r>
          </a:p>
          <a:p>
            <a:endParaRPr lang="zh-CN" altLang="en-US" sz="2400" b="1">
              <a:solidFill>
                <a:schemeClr val="tx1"/>
              </a:solidFill>
            </a:endParaRPr>
          </a:p>
          <a:p>
            <a:r>
              <a:rPr lang="zh-CN" altLang="en-US" sz="2000" b="1">
                <a:solidFill>
                  <a:schemeClr val="tx1"/>
                </a:solidFill>
              </a:rPr>
              <a:t>阿莫西林、四环素、呋喃唑酮的耐药性较低，应作为首选药物，喹诺酮类药物也可选择，部分</a:t>
            </a:r>
          </a:p>
          <a:p>
            <a:endParaRPr lang="zh-CN" altLang="en-US" sz="2000" b="1">
              <a:solidFill>
                <a:schemeClr val="tx1"/>
              </a:solidFill>
            </a:endParaRPr>
          </a:p>
          <a:p>
            <a:r>
              <a:rPr lang="zh-CN" altLang="en-US" sz="2000" b="1">
                <a:solidFill>
                  <a:schemeClr val="tx1"/>
                </a:solidFill>
              </a:rPr>
              <a:t>地区耐药性较高。首次根治失败后不宜再次选用同种药物，尤其是甲硝唑、克拉霉素等药物。</a:t>
            </a:r>
          </a:p>
          <a:p>
            <a:endParaRPr lang="zh-CN" altLang="en-US" sz="2000" b="1">
              <a:solidFill>
                <a:schemeClr val="tx1"/>
              </a:solidFill>
            </a:endParaRPr>
          </a:p>
          <a:p>
            <a:r>
              <a:rPr lang="en-US" altLang="zh-CN" sz="2400" b="1">
                <a:solidFill>
                  <a:schemeClr val="tx1"/>
                </a:solidFill>
              </a:rPr>
              <a:t>5.Hp</a:t>
            </a:r>
            <a:r>
              <a:rPr lang="zh-CN" altLang="en-US" sz="2400" b="1">
                <a:solidFill>
                  <a:schemeClr val="tx1"/>
                </a:solidFill>
              </a:rPr>
              <a:t>根治失败后可考虑行药敏试验，根据药敏结果选用抗生素。</a:t>
            </a:r>
          </a:p>
          <a:p>
            <a:endParaRPr lang="zh-CN" altLang="en-US" sz="2400" b="1">
              <a:solidFill>
                <a:schemeClr val="tx1"/>
              </a:solidFill>
            </a:endParaRPr>
          </a:p>
          <a:p>
            <a:r>
              <a:rPr lang="en-US" altLang="zh-CN" sz="2400" b="1">
                <a:solidFill>
                  <a:schemeClr val="tx1"/>
                </a:solidFill>
              </a:rPr>
              <a:t>6. </a:t>
            </a:r>
            <a:r>
              <a:rPr lang="zh-CN" altLang="en-US" sz="2400" b="1">
                <a:solidFill>
                  <a:schemeClr val="tx1"/>
                </a:solidFill>
              </a:rPr>
              <a:t>对连续治疗失败者，建议间隔</a:t>
            </a:r>
            <a:r>
              <a:rPr lang="en-US" altLang="zh-CN" sz="2400" b="1">
                <a:solidFill>
                  <a:schemeClr val="tx1"/>
                </a:solidFill>
              </a:rPr>
              <a:t>3</a:t>
            </a:r>
            <a:r>
              <a:rPr lang="zh-CN" altLang="en-US" sz="2400" b="1">
                <a:solidFill>
                  <a:schemeClr val="tx1"/>
                </a:solidFill>
              </a:rPr>
              <a:t>～</a:t>
            </a:r>
            <a:r>
              <a:rPr lang="en-US" altLang="zh-CN" sz="2400" b="1">
                <a:solidFill>
                  <a:schemeClr val="tx1"/>
                </a:solidFill>
              </a:rPr>
              <a:t>6</a:t>
            </a:r>
            <a:r>
              <a:rPr lang="zh-CN" altLang="en-US" sz="2400" b="1">
                <a:solidFill>
                  <a:schemeClr val="tx1"/>
                </a:solidFill>
              </a:rPr>
              <a:t>个月之后再进行</a:t>
            </a:r>
            <a:r>
              <a:rPr lang="en-US" altLang="zh-CN" sz="2400" b="1">
                <a:solidFill>
                  <a:schemeClr val="tx1"/>
                </a:solidFill>
              </a:rPr>
              <a:t>Hp</a:t>
            </a:r>
            <a:r>
              <a:rPr lang="zh-CN" altLang="en-US" sz="2400" b="1">
                <a:solidFill>
                  <a:schemeClr val="tx1"/>
                </a:solidFill>
              </a:rPr>
              <a:t>根除治疗。</a:t>
            </a:r>
          </a:p>
          <a:p>
            <a:endParaRPr lang="zh-CN" altLang="en-US" sz="2400" b="1">
              <a:solidFill>
                <a:schemeClr val="tx1"/>
              </a:solidFill>
            </a:endParaRPr>
          </a:p>
          <a:p>
            <a:r>
              <a:rPr lang="en-US" altLang="zh-CN" sz="2400" b="1">
                <a:solidFill>
                  <a:schemeClr val="tx1"/>
                </a:solidFill>
              </a:rPr>
              <a:t>7.</a:t>
            </a:r>
            <a:r>
              <a:rPr lang="zh-CN" altLang="en-US" sz="2400" b="1">
                <a:solidFill>
                  <a:schemeClr val="tx1"/>
                </a:solidFill>
              </a:rPr>
              <a:t>开发抗</a:t>
            </a:r>
            <a:r>
              <a:rPr lang="en-US" altLang="zh-CN" sz="2400" b="1">
                <a:solidFill>
                  <a:schemeClr val="tx1"/>
                </a:solidFill>
              </a:rPr>
              <a:t>Hp</a:t>
            </a:r>
            <a:r>
              <a:rPr lang="zh-CN" altLang="en-US" sz="2400" b="1">
                <a:solidFill>
                  <a:schemeClr val="tx1"/>
                </a:solidFill>
              </a:rPr>
              <a:t>新药，努力研制</a:t>
            </a:r>
            <a:r>
              <a:rPr lang="en-US" altLang="zh-CN" sz="2400" b="1">
                <a:solidFill>
                  <a:schemeClr val="tx1"/>
                </a:solidFill>
              </a:rPr>
              <a:t>Hp</a:t>
            </a:r>
            <a:r>
              <a:rPr lang="zh-CN" altLang="en-US" sz="2400" b="1">
                <a:solidFill>
                  <a:schemeClr val="tx1"/>
                </a:solidFill>
              </a:rPr>
              <a:t>疫苗。</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8" name="标题 1"/>
          <p:cNvSpPr>
            <a:spLocks noGrp="1"/>
          </p:cNvSpPr>
          <p:nvPr>
            <p:ph type="title"/>
          </p:nvPr>
        </p:nvSpPr>
        <p:spPr/>
        <p:txBody>
          <a:bodyPr/>
          <a:lstStyle/>
          <a:p>
            <a:r>
              <a:rPr lang="zh-CN" altLang="en-US" sz="2800"/>
              <a:t>二、胃、十二指肠溃疡</a:t>
            </a:r>
          </a:p>
        </p:txBody>
      </p:sp>
      <p:sp>
        <p:nvSpPr>
          <p:cNvPr id="1048729" name="内容占位符 2"/>
          <p:cNvSpPr>
            <a:spLocks noGrp="1"/>
          </p:cNvSpPr>
          <p:nvPr>
            <p:ph idx="1"/>
          </p:nvPr>
        </p:nvSpPr>
        <p:spPr>
          <a:xfrm>
            <a:off x="308610" y="1930400"/>
            <a:ext cx="11111865" cy="1538605"/>
          </a:xfrm>
        </p:spPr>
        <p:txBody>
          <a:bodyPr wrap="square"/>
          <a:lstStyle/>
          <a:p>
            <a:pPr marL="387350" indent="-387350" algn="l" latinLnBrk="0"/>
            <a:r>
              <a:rPr lang="en-US" altLang="zh-CN" sz="2000" dirty="0">
                <a:ea typeface="宋体" panose="02010600030101010101" pitchFamily="2" charset="-122"/>
                <a:sym typeface="+mn-ea"/>
              </a:rPr>
              <a:t>            </a:t>
            </a:r>
            <a:r>
              <a:rPr lang="zh-CN" altLang="en-US" sz="2000" dirty="0">
                <a:ea typeface="宋体" panose="02010600030101010101" pitchFamily="2" charset="-122"/>
                <a:sym typeface="+mn-ea"/>
              </a:rPr>
              <a:t>胃、十二指肠溃疡是极为常见的疾病。它的局部表现是位于胃、十二指肠壁的局限性圆形或圆形的缺损，</a:t>
            </a:r>
            <a:r>
              <a:rPr lang="zh-CN" altLang="en-US" sz="2000" dirty="0">
                <a:latin typeface="宋体" panose="02010600030101010101" pitchFamily="2" charset="-122"/>
                <a:ea typeface="宋体" panose="02010600030101010101" pitchFamily="2" charset="-122"/>
                <a:sym typeface="+mn-ea"/>
              </a:rPr>
              <a:t>溃疡的形成与胃酸和胃蛋白酶的消化有关，溃疡的黏膜缺损深达黏膜肌层以下分类</a:t>
            </a:r>
            <a:r>
              <a:rPr lang="zh-CN" altLang="en-US" sz="2000" dirty="0">
                <a:ea typeface="宋体" panose="02010600030101010101" pitchFamily="2" charset="-122"/>
                <a:sym typeface="+mn-ea"/>
              </a:rPr>
              <a:t>。 患者有周期性上腹部疼痛、返酸、嗳气等症状。易反复发作，呈慢性经过。有胃及十二指肠溃疡</a:t>
            </a:r>
            <a:r>
              <a:rPr lang="en-US" altLang="zh-CN" sz="2000" dirty="0">
                <a:ea typeface="宋体" panose="02010600030101010101" pitchFamily="2" charset="-122"/>
                <a:sym typeface="+mn-ea"/>
              </a:rPr>
              <a:t>2</a:t>
            </a:r>
            <a:r>
              <a:rPr lang="zh-CN" altLang="en-US" sz="2000" dirty="0">
                <a:ea typeface="宋体" panose="02010600030101010101" pitchFamily="2" charset="-122"/>
                <a:sym typeface="+mn-ea"/>
              </a:rPr>
              <a:t>种。十二指肠溃疡较胃溃疡多见，据统计前者约占</a:t>
            </a:r>
            <a:r>
              <a:rPr lang="en-US" altLang="zh-CN" sz="2000" dirty="0">
                <a:ea typeface="宋体" panose="02010600030101010101" pitchFamily="2" charset="-122"/>
                <a:sym typeface="+mn-ea"/>
              </a:rPr>
              <a:t>70</a:t>
            </a:r>
            <a:r>
              <a:rPr lang="zh-CN" altLang="en-US" sz="2000" dirty="0">
                <a:ea typeface="宋体" panose="02010600030101010101" pitchFamily="2" charset="-122"/>
                <a:sym typeface="+mn-ea"/>
              </a:rPr>
              <a:t>％，后者约占</a:t>
            </a:r>
            <a:r>
              <a:rPr lang="en-US" altLang="zh-CN" sz="2000" dirty="0">
                <a:ea typeface="宋体" panose="02010600030101010101" pitchFamily="2" charset="-122"/>
                <a:sym typeface="+mn-ea"/>
              </a:rPr>
              <a:t>25</a:t>
            </a:r>
            <a:r>
              <a:rPr lang="zh-CN" altLang="en-US" sz="2000" dirty="0">
                <a:ea typeface="宋体" panose="02010600030101010101" pitchFamily="2" charset="-122"/>
                <a:sym typeface="+mn-ea"/>
              </a:rPr>
              <a:t>％，两者并存的复合性溃疡约占</a:t>
            </a:r>
            <a:r>
              <a:rPr lang="en-US" altLang="zh-CN" sz="2000" dirty="0">
                <a:ea typeface="宋体" panose="02010600030101010101" pitchFamily="2" charset="-122"/>
                <a:sym typeface="+mn-ea"/>
              </a:rPr>
              <a:t>5</a:t>
            </a:r>
            <a:r>
              <a:rPr lang="zh-CN" altLang="en-US" sz="2000" dirty="0">
                <a:ea typeface="宋体" panose="02010600030101010101" pitchFamily="2" charset="-122"/>
                <a:sym typeface="+mn-ea"/>
              </a:rPr>
              <a:t>％。</a:t>
            </a:r>
            <a:endParaRPr lang="zh-CN" altLang="en-US" sz="20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30" name="Freeform 2"/>
          <p:cNvSpPr/>
          <p:nvPr/>
        </p:nvSpPr>
        <p:spPr bwMode="auto">
          <a:xfrm rot="1620000">
            <a:off x="4746308" y="1806575"/>
            <a:ext cx="2944813" cy="854075"/>
          </a:xfrm>
          <a:custGeom>
            <a:avLst/>
            <a:gdLst>
              <a:gd name="T0" fmla="*/ 0 w 8946"/>
              <a:gd name="T1" fmla="*/ 0 h 3184"/>
              <a:gd name="T2" fmla="*/ 8946 w 8946"/>
              <a:gd name="T3" fmla="*/ 3184 h 3184"/>
            </a:gdLst>
            <a:ahLst/>
            <a:cxnLst>
              <a:cxn ang="0">
                <a:pos x="3709" y="612"/>
              </a:cxn>
              <a:cxn ang="0">
                <a:pos x="3814" y="1215"/>
              </a:cxn>
              <a:cxn ang="0">
                <a:pos x="406" y="2937"/>
              </a:cxn>
              <a:cxn ang="0">
                <a:pos x="340" y="2791"/>
              </a:cxn>
              <a:cxn ang="0">
                <a:pos x="0" y="3114"/>
              </a:cxn>
              <a:cxn ang="0">
                <a:pos x="115" y="3184"/>
              </a:cxn>
              <a:cxn ang="0">
                <a:pos x="8946" y="162"/>
              </a:cxn>
              <a:cxn ang="0">
                <a:pos x="8945" y="53"/>
              </a:cxn>
              <a:cxn ang="0">
                <a:pos x="8505" y="0"/>
              </a:cxn>
              <a:cxn ang="0">
                <a:pos x="8572" y="143"/>
              </a:cxn>
              <a:cxn ang="0">
                <a:pos x="4652" y="927"/>
              </a:cxn>
              <a:cxn ang="0">
                <a:pos x="4250" y="427"/>
              </a:cxn>
              <a:cxn ang="0">
                <a:pos x="3709" y="612"/>
              </a:cxn>
            </a:cxnLst>
            <a:rect l="T0" t="T1" r="T2" b="T3"/>
            <a:pathLst>
              <a:path w="8946" h="3184">
                <a:moveTo>
                  <a:pt x="3709" y="612"/>
                </a:moveTo>
                <a:lnTo>
                  <a:pt x="3814" y="1215"/>
                </a:lnTo>
                <a:lnTo>
                  <a:pt x="406" y="2937"/>
                </a:lnTo>
                <a:lnTo>
                  <a:pt x="340" y="2791"/>
                </a:lnTo>
                <a:lnTo>
                  <a:pt x="0" y="3114"/>
                </a:lnTo>
                <a:lnTo>
                  <a:pt x="115" y="3184"/>
                </a:lnTo>
                <a:lnTo>
                  <a:pt x="8946" y="162"/>
                </a:lnTo>
                <a:lnTo>
                  <a:pt x="8945" y="53"/>
                </a:lnTo>
                <a:lnTo>
                  <a:pt x="8505" y="0"/>
                </a:lnTo>
                <a:lnTo>
                  <a:pt x="8572" y="143"/>
                </a:lnTo>
                <a:lnTo>
                  <a:pt x="4652" y="927"/>
                </a:lnTo>
                <a:lnTo>
                  <a:pt x="4250" y="427"/>
                </a:lnTo>
                <a:lnTo>
                  <a:pt x="3709" y="612"/>
                </a:lnTo>
              </a:path>
            </a:pathLst>
          </a:custGeom>
          <a:gradFill rotWithShape="0">
            <a:gsLst>
              <a:gs pos="0">
                <a:schemeClr val="folHlink"/>
              </a:gs>
              <a:gs pos="50000">
                <a:srgbClr val="475E00"/>
              </a:gs>
              <a:gs pos="100000">
                <a:schemeClr val="folHlink"/>
              </a:gs>
            </a:gsLst>
            <a:lin ang="5400000" scaled="1"/>
          </a:gradFill>
          <a:ln w="36513" cmpd="sng">
            <a:solidFill>
              <a:schemeClr val="tx1"/>
            </a:solidFill>
            <a:round/>
          </a:ln>
        </p:spPr>
        <p:txBody>
          <a:bodyPr/>
          <a:lstStyle/>
          <a:p>
            <a:pPr marL="0" marR="0" lvl="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48731" name="Freeform 3"/>
          <p:cNvSpPr/>
          <p:nvPr/>
        </p:nvSpPr>
        <p:spPr>
          <a:xfrm>
            <a:off x="4835843" y="2190115"/>
            <a:ext cx="2738437" cy="2178050"/>
          </a:xfrm>
          <a:custGeom>
            <a:avLst/>
            <a:gdLst>
              <a:gd name="txL" fmla="*/ 0 w 8318"/>
              <a:gd name="txT" fmla="*/ 0 h 8109"/>
              <a:gd name="txR" fmla="*/ 8318 w 8318"/>
              <a:gd name="txB" fmla="*/ 8109 h 8109"/>
            </a:gdLst>
            <a:ahLst/>
            <a:cxnLst>
              <a:cxn ang="0">
                <a:pos x="2147483647" y="2147483647"/>
              </a:cxn>
              <a:cxn ang="0">
                <a:pos x="2147483647" y="2147483647"/>
              </a:cxn>
              <a:cxn ang="0">
                <a:pos x="2147483647" y="2147483647"/>
              </a:cxn>
              <a:cxn ang="0">
                <a:pos x="0" y="2147483647"/>
              </a:cxn>
              <a:cxn ang="0">
                <a:pos x="0" y="2147483647"/>
              </a:cxn>
              <a:cxn ang="0">
                <a:pos x="2147483647" y="2147483647"/>
              </a:cxn>
              <a:cxn ang="0">
                <a:pos x="2147483647" y="2147483647"/>
              </a:cxn>
              <a:cxn ang="0">
                <a:pos x="2147483647" y="2147483647"/>
              </a:cxn>
              <a:cxn ang="0">
                <a:pos x="2147483647" y="2147483647"/>
              </a:cxn>
              <a:cxn ang="0">
                <a:pos x="2147483647" y="0"/>
              </a:cxn>
            </a:cxnLst>
            <a:rect l="txL" t="txT" r="txR" b="txB"/>
            <a:pathLst>
              <a:path w="8318" h="8109">
                <a:moveTo>
                  <a:pt x="3708" y="291"/>
                </a:moveTo>
                <a:lnTo>
                  <a:pt x="3708" y="5956"/>
                </a:lnTo>
                <a:lnTo>
                  <a:pt x="1737" y="7753"/>
                </a:lnTo>
                <a:lnTo>
                  <a:pt x="0" y="7950"/>
                </a:lnTo>
                <a:lnTo>
                  <a:pt x="0" y="8109"/>
                </a:lnTo>
                <a:lnTo>
                  <a:pt x="8318" y="8109"/>
                </a:lnTo>
                <a:lnTo>
                  <a:pt x="8318" y="7950"/>
                </a:lnTo>
                <a:lnTo>
                  <a:pt x="6579" y="7753"/>
                </a:lnTo>
                <a:lnTo>
                  <a:pt x="4610" y="5956"/>
                </a:lnTo>
                <a:lnTo>
                  <a:pt x="4610" y="0"/>
                </a:lnTo>
              </a:path>
            </a:pathLst>
          </a:custGeom>
          <a:gradFill rotWithShape="0">
            <a:gsLst>
              <a:gs pos="0">
                <a:srgbClr val="990000">
                  <a:alpha val="100000"/>
                </a:srgbClr>
              </a:gs>
              <a:gs pos="100000">
                <a:srgbClr val="470000">
                  <a:alpha val="100000"/>
                </a:srgbClr>
              </a:gs>
            </a:gsLst>
            <a:lin ang="5400000" scaled="1"/>
          </a:gradFill>
          <a:ln w="38100" cap="flat" cmpd="sng">
            <a:solidFill>
              <a:schemeClr val="tx1">
                <a:alpha val="100000"/>
              </a:schemeClr>
            </a:solidFill>
            <a:prstDash val="solid"/>
            <a:round/>
            <a:headEnd type="none" w="med" len="med"/>
            <a:tailEnd type="none" w="med" len="med"/>
          </a:ln>
        </p:spPr>
        <p:txBody>
          <a:bodyPr/>
          <a:lstStyle/>
          <a:p>
            <a:endParaRPr lang="zh-CN" altLang="en-US"/>
          </a:p>
        </p:txBody>
      </p:sp>
      <p:sp>
        <p:nvSpPr>
          <p:cNvPr id="1048732" name="Freeform 4"/>
          <p:cNvSpPr/>
          <p:nvPr/>
        </p:nvSpPr>
        <p:spPr>
          <a:xfrm>
            <a:off x="6696075" y="3051175"/>
            <a:ext cx="1962150" cy="755650"/>
          </a:xfrm>
          <a:custGeom>
            <a:avLst/>
            <a:gdLst>
              <a:gd name="txL" fmla="*/ 0 w 5956"/>
              <a:gd name="txT" fmla="*/ 0 h 2813"/>
              <a:gd name="txR" fmla="*/ 5956 w 5956"/>
              <a:gd name="txB" fmla="*/ 2813 h 2813"/>
            </a:gdLst>
            <a:ahLst/>
            <a:cxnLst>
              <a:cxn ang="0">
                <a:pos x="2147483647" y="0"/>
              </a:cxn>
              <a:cxn ang="0">
                <a:pos x="0" y="0"/>
              </a:cxn>
              <a:cxn ang="0">
                <a:pos x="2147483647" y="2147483647"/>
              </a:cxn>
              <a:cxn ang="0">
                <a:pos x="2147483647" y="2147483647"/>
              </a:cxn>
              <a:cxn ang="0">
                <a:pos x="2147483647" y="0"/>
              </a:cxn>
            </a:cxnLst>
            <a:rect l="txL" t="txT" r="txR" b="txB"/>
            <a:pathLst>
              <a:path w="5956" h="2813">
                <a:moveTo>
                  <a:pt x="5956" y="0"/>
                </a:moveTo>
                <a:lnTo>
                  <a:pt x="0" y="0"/>
                </a:lnTo>
                <a:lnTo>
                  <a:pt x="934" y="2813"/>
                </a:lnTo>
                <a:lnTo>
                  <a:pt x="5029" y="2813"/>
                </a:lnTo>
                <a:lnTo>
                  <a:pt x="5956" y="0"/>
                </a:lnTo>
              </a:path>
            </a:pathLst>
          </a:custGeom>
          <a:gradFill rotWithShape="0">
            <a:gsLst>
              <a:gs pos="0">
                <a:srgbClr val="475E76">
                  <a:alpha val="100000"/>
                </a:srgbClr>
              </a:gs>
              <a:gs pos="50000">
                <a:srgbClr val="99CCFF">
                  <a:alpha val="100000"/>
                </a:srgbClr>
              </a:gs>
              <a:gs pos="100000">
                <a:srgbClr val="475E76">
                  <a:alpha val="100000"/>
                </a:srgbClr>
              </a:gs>
            </a:gsLst>
            <a:lin ang="5400000" scaled="1"/>
          </a:gradFill>
          <a:ln w="36576" cap="flat" cmpd="sng">
            <a:solidFill>
              <a:schemeClr val="tx1">
                <a:alpha val="100000"/>
              </a:schemeClr>
            </a:solidFill>
            <a:prstDash val="solid"/>
            <a:round/>
            <a:headEnd type="none" w="med" len="med"/>
            <a:tailEnd type="none" w="med" len="med"/>
          </a:ln>
        </p:spPr>
        <p:txBody>
          <a:bodyPr/>
          <a:lstStyle/>
          <a:p>
            <a:endParaRPr lang="zh-CN" altLang="en-US"/>
          </a:p>
        </p:txBody>
      </p:sp>
      <p:sp>
        <p:nvSpPr>
          <p:cNvPr id="1048733" name="Line 5"/>
          <p:cNvSpPr/>
          <p:nvPr/>
        </p:nvSpPr>
        <p:spPr>
          <a:xfrm flipH="1">
            <a:off x="6586855" y="2439670"/>
            <a:ext cx="987425" cy="746125"/>
          </a:xfrm>
          <a:prstGeom prst="line">
            <a:avLst/>
          </a:prstGeom>
          <a:ln w="36513" cap="flat" cmpd="sng">
            <a:solidFill>
              <a:schemeClr val="tx1"/>
            </a:solidFill>
            <a:prstDash val="solid"/>
            <a:headEnd type="none" w="med" len="med"/>
            <a:tailEnd type="none" w="med" len="med"/>
          </a:ln>
        </p:spPr>
      </p:sp>
      <p:sp>
        <p:nvSpPr>
          <p:cNvPr id="1048734" name="Line 6"/>
          <p:cNvSpPr/>
          <p:nvPr/>
        </p:nvSpPr>
        <p:spPr>
          <a:xfrm>
            <a:off x="7683500" y="2490153"/>
            <a:ext cx="974725" cy="746125"/>
          </a:xfrm>
          <a:prstGeom prst="line">
            <a:avLst/>
          </a:prstGeom>
          <a:ln w="36513" cap="flat" cmpd="sng">
            <a:solidFill>
              <a:schemeClr val="tx1"/>
            </a:solidFill>
            <a:prstDash val="solid"/>
            <a:headEnd type="none" w="med" len="med"/>
            <a:tailEnd type="none" w="med" len="med"/>
          </a:ln>
        </p:spPr>
      </p:sp>
      <p:sp>
        <p:nvSpPr>
          <p:cNvPr id="1048735" name="Line 7"/>
          <p:cNvSpPr/>
          <p:nvPr/>
        </p:nvSpPr>
        <p:spPr>
          <a:xfrm flipH="1">
            <a:off x="6059488" y="2863850"/>
            <a:ext cx="146050" cy="0"/>
          </a:xfrm>
          <a:prstGeom prst="line">
            <a:avLst/>
          </a:prstGeom>
          <a:ln w="50800" cap="flat" cmpd="sng">
            <a:solidFill>
              <a:srgbClr val="F9F9F9"/>
            </a:solidFill>
            <a:prstDash val="solid"/>
            <a:headEnd type="none" w="med" len="med"/>
            <a:tailEnd type="none" w="med" len="med"/>
          </a:ln>
        </p:spPr>
      </p:sp>
      <p:sp>
        <p:nvSpPr>
          <p:cNvPr id="1048736" name="Line 8"/>
          <p:cNvSpPr/>
          <p:nvPr/>
        </p:nvSpPr>
        <p:spPr>
          <a:xfrm flipH="1">
            <a:off x="6131878" y="3240088"/>
            <a:ext cx="146050" cy="1587"/>
          </a:xfrm>
          <a:prstGeom prst="line">
            <a:avLst/>
          </a:prstGeom>
          <a:ln w="50800" cap="flat" cmpd="sng">
            <a:solidFill>
              <a:srgbClr val="F9F9F9"/>
            </a:solidFill>
            <a:prstDash val="solid"/>
            <a:headEnd type="none" w="med" len="med"/>
            <a:tailEnd type="none" w="med" len="med"/>
          </a:ln>
        </p:spPr>
      </p:sp>
      <p:sp>
        <p:nvSpPr>
          <p:cNvPr id="1048737" name="Line 9"/>
          <p:cNvSpPr/>
          <p:nvPr/>
        </p:nvSpPr>
        <p:spPr>
          <a:xfrm flipH="1">
            <a:off x="6059488" y="3527425"/>
            <a:ext cx="146050" cy="1588"/>
          </a:xfrm>
          <a:prstGeom prst="line">
            <a:avLst/>
          </a:prstGeom>
          <a:ln w="50800" cap="flat" cmpd="sng">
            <a:solidFill>
              <a:srgbClr val="F9F9F9"/>
            </a:solidFill>
            <a:prstDash val="solid"/>
            <a:headEnd type="none" w="med" len="med"/>
            <a:tailEnd type="none" w="med" len="med"/>
          </a:ln>
        </p:spPr>
      </p:sp>
      <p:sp>
        <p:nvSpPr>
          <p:cNvPr id="1048738" name="Line 10"/>
          <p:cNvSpPr/>
          <p:nvPr/>
        </p:nvSpPr>
        <p:spPr>
          <a:xfrm flipH="1">
            <a:off x="6059488" y="3617913"/>
            <a:ext cx="146050" cy="1587"/>
          </a:xfrm>
          <a:prstGeom prst="line">
            <a:avLst/>
          </a:prstGeom>
          <a:ln w="50800" cap="flat" cmpd="sng">
            <a:solidFill>
              <a:srgbClr val="F9F9F9"/>
            </a:solidFill>
            <a:prstDash val="solid"/>
            <a:headEnd type="none" w="med" len="med"/>
            <a:tailEnd type="none" w="med" len="med"/>
          </a:ln>
        </p:spPr>
      </p:sp>
      <p:sp>
        <p:nvSpPr>
          <p:cNvPr id="1048739" name="Freeform 11"/>
          <p:cNvSpPr/>
          <p:nvPr/>
        </p:nvSpPr>
        <p:spPr>
          <a:xfrm>
            <a:off x="3830638" y="3282633"/>
            <a:ext cx="1962150" cy="755650"/>
          </a:xfrm>
          <a:custGeom>
            <a:avLst/>
            <a:gdLst>
              <a:gd name="txL" fmla="*/ 0 w 5954"/>
              <a:gd name="txT" fmla="*/ 0 h 2814"/>
              <a:gd name="txR" fmla="*/ 5954 w 5954"/>
              <a:gd name="txB" fmla="*/ 2814 h 2814"/>
            </a:gdLst>
            <a:ahLst/>
            <a:cxnLst>
              <a:cxn ang="0">
                <a:pos x="0" y="0"/>
              </a:cxn>
              <a:cxn ang="0">
                <a:pos x="2147483647" y="0"/>
              </a:cxn>
              <a:cxn ang="0">
                <a:pos x="2147483647" y="2147483647"/>
              </a:cxn>
              <a:cxn ang="0">
                <a:pos x="2147483647" y="2147483647"/>
              </a:cxn>
              <a:cxn ang="0">
                <a:pos x="0" y="0"/>
              </a:cxn>
            </a:cxnLst>
            <a:rect l="txL" t="txT" r="txR" b="txB"/>
            <a:pathLst>
              <a:path w="5954" h="2814">
                <a:moveTo>
                  <a:pt x="0" y="0"/>
                </a:moveTo>
                <a:lnTo>
                  <a:pt x="5954" y="0"/>
                </a:lnTo>
                <a:lnTo>
                  <a:pt x="5021" y="2814"/>
                </a:lnTo>
                <a:lnTo>
                  <a:pt x="926" y="2814"/>
                </a:lnTo>
                <a:lnTo>
                  <a:pt x="0" y="0"/>
                </a:lnTo>
              </a:path>
            </a:pathLst>
          </a:custGeom>
          <a:gradFill rotWithShape="0">
            <a:gsLst>
              <a:gs pos="0">
                <a:srgbClr val="475E76">
                  <a:alpha val="100000"/>
                </a:srgbClr>
              </a:gs>
              <a:gs pos="50000">
                <a:srgbClr val="99CCFF">
                  <a:alpha val="100000"/>
                </a:srgbClr>
              </a:gs>
              <a:gs pos="100000">
                <a:srgbClr val="475E76">
                  <a:alpha val="100000"/>
                </a:srgbClr>
              </a:gs>
            </a:gsLst>
            <a:lin ang="5400000" scaled="1"/>
          </a:gradFill>
          <a:ln w="36576" cap="flat" cmpd="sng">
            <a:solidFill>
              <a:schemeClr val="tx1">
                <a:alpha val="100000"/>
              </a:schemeClr>
            </a:solidFill>
            <a:prstDash val="solid"/>
            <a:round/>
            <a:headEnd type="none" w="med" len="med"/>
            <a:tailEnd type="none" w="med" len="med"/>
          </a:ln>
        </p:spPr>
        <p:txBody>
          <a:bodyPr/>
          <a:lstStyle/>
          <a:p>
            <a:endParaRPr lang="zh-CN" altLang="en-US"/>
          </a:p>
        </p:txBody>
      </p:sp>
      <p:sp>
        <p:nvSpPr>
          <p:cNvPr id="1048740" name="Line 12"/>
          <p:cNvSpPr/>
          <p:nvPr/>
        </p:nvSpPr>
        <p:spPr>
          <a:xfrm>
            <a:off x="4811713" y="2534920"/>
            <a:ext cx="987425" cy="747713"/>
          </a:xfrm>
          <a:prstGeom prst="line">
            <a:avLst/>
          </a:prstGeom>
          <a:ln w="36513" cap="flat" cmpd="sng">
            <a:solidFill>
              <a:schemeClr val="tx1"/>
            </a:solidFill>
            <a:prstDash val="solid"/>
            <a:headEnd type="none" w="med" len="med"/>
            <a:tailEnd type="none" w="med" len="med"/>
          </a:ln>
        </p:spPr>
      </p:sp>
      <p:sp>
        <p:nvSpPr>
          <p:cNvPr id="1048741" name="Line 13"/>
          <p:cNvSpPr/>
          <p:nvPr/>
        </p:nvSpPr>
        <p:spPr>
          <a:xfrm flipH="1">
            <a:off x="3836988" y="2534920"/>
            <a:ext cx="974725" cy="747713"/>
          </a:xfrm>
          <a:prstGeom prst="line">
            <a:avLst/>
          </a:prstGeom>
          <a:ln w="36513" cap="flat" cmpd="sng">
            <a:solidFill>
              <a:schemeClr val="tx1"/>
            </a:solidFill>
            <a:prstDash val="solid"/>
            <a:headEnd type="none" w="med" len="med"/>
            <a:tailEnd type="none" w="med" len="med"/>
          </a:ln>
        </p:spPr>
      </p:sp>
      <p:sp>
        <p:nvSpPr>
          <p:cNvPr id="1048742" name="Text Box 14"/>
          <p:cNvSpPr txBox="1"/>
          <p:nvPr/>
        </p:nvSpPr>
        <p:spPr>
          <a:xfrm>
            <a:off x="3830955" y="3619500"/>
            <a:ext cx="1967865" cy="2614930"/>
          </a:xfrm>
          <a:prstGeom prst="rect">
            <a:avLst/>
          </a:prstGeom>
          <a:noFill/>
          <a:ln w="9525">
            <a:noFill/>
          </a:ln>
        </p:spPr>
        <p:txBody>
          <a:bodyPr wrap="square">
            <a:spAutoFit/>
          </a:bodyPr>
          <a:lstStyle/>
          <a:p>
            <a:pPr marL="342900" indent="-342900">
              <a:buFont typeface="Arial" panose="020B0604020202020204" pitchFamily="34" charset="0"/>
              <a:buNone/>
            </a:pPr>
            <a:r>
              <a:rPr lang="zh-CN" altLang="en-US" sz="2400" b="1" dirty="0">
                <a:solidFill>
                  <a:schemeClr val="bg1"/>
                </a:solidFill>
                <a:latin typeface="微软雅黑" panose="020B0503020204020204" charset="-122"/>
                <a:ea typeface="微软雅黑" panose="020B0503020204020204" charset="-122"/>
              </a:rPr>
              <a:t>  攻击因子</a:t>
            </a:r>
          </a:p>
          <a:p>
            <a:pPr marL="342900" indent="-342900">
              <a:buFont typeface="Arial" panose="020B0604020202020204" pitchFamily="34" charset="0"/>
              <a:buNone/>
            </a:pPr>
            <a:endParaRPr lang="zh-CN" altLang="en-US" sz="2000" b="1" dirty="0">
              <a:solidFill>
                <a:schemeClr val="bg1"/>
              </a:solidFill>
              <a:latin typeface="微软雅黑" panose="020B0503020204020204" charset="-122"/>
              <a:ea typeface="微软雅黑" panose="020B0503020204020204" charset="-122"/>
            </a:endParaRPr>
          </a:p>
          <a:p>
            <a:pPr marL="342900" indent="-342900">
              <a:buAutoNum type="arabicPeriod"/>
            </a:pPr>
            <a:r>
              <a:rPr lang="zh-CN" altLang="en-US" sz="2000" b="1" dirty="0">
                <a:solidFill>
                  <a:srgbClr val="3333FF"/>
                </a:solidFill>
                <a:latin typeface="Arial" panose="020B0604020202020204" pitchFamily="34" charset="0"/>
                <a:ea typeface="宋体" panose="02010600030101010101" pitchFamily="2" charset="-122"/>
              </a:rPr>
              <a:t>胃酸</a:t>
            </a:r>
          </a:p>
          <a:p>
            <a:pPr marL="342900" indent="-342900">
              <a:buAutoNum type="arabicPeriod"/>
            </a:pPr>
            <a:r>
              <a:rPr lang="zh-CN" altLang="en-US" sz="2000" b="1" dirty="0">
                <a:solidFill>
                  <a:srgbClr val="3333FF"/>
                </a:solidFill>
                <a:latin typeface="Arial" panose="020B0604020202020204" pitchFamily="34" charset="0"/>
                <a:ea typeface="宋体" panose="02010600030101010101" pitchFamily="2" charset="-122"/>
              </a:rPr>
              <a:t>胃蛋白酶</a:t>
            </a:r>
          </a:p>
          <a:p>
            <a:pPr marL="342900" indent="-342900">
              <a:buAutoNum type="arabicPeriod"/>
            </a:pPr>
            <a:r>
              <a:rPr lang="en-US" altLang="zh-CN" sz="2000" b="1" dirty="0">
                <a:solidFill>
                  <a:srgbClr val="3333FF"/>
                </a:solidFill>
                <a:latin typeface="Arial" panose="020B0604020202020204" pitchFamily="34" charset="0"/>
                <a:ea typeface="宋体" panose="02010600030101010101" pitchFamily="2" charset="-122"/>
              </a:rPr>
              <a:t>Hp</a:t>
            </a:r>
            <a:endParaRPr lang="zh-CN" altLang="en-US" sz="2000" b="1" dirty="0">
              <a:solidFill>
                <a:srgbClr val="3333FF"/>
              </a:solidFill>
              <a:latin typeface="Arial" panose="020B0604020202020204" pitchFamily="34" charset="0"/>
              <a:ea typeface="宋体" panose="02010600030101010101" pitchFamily="2" charset="-122"/>
            </a:endParaRPr>
          </a:p>
          <a:p>
            <a:pPr marL="342900" indent="-342900">
              <a:buAutoNum type="arabicPeriod"/>
            </a:pPr>
            <a:r>
              <a:rPr lang="zh-CN" altLang="en-US" sz="2000" b="1" dirty="0">
                <a:solidFill>
                  <a:srgbClr val="3333FF"/>
                </a:solidFill>
                <a:latin typeface="Arial" panose="020B0604020202020204" pitchFamily="34" charset="0"/>
                <a:ea typeface="宋体" panose="02010600030101010101" pitchFamily="2" charset="-122"/>
              </a:rPr>
              <a:t>药物（</a:t>
            </a:r>
            <a:r>
              <a:rPr kumimoji="1" lang="en-US" altLang="zh-CN" sz="2000" b="1" noProof="0" dirty="0">
                <a:ln>
                  <a:noFill/>
                </a:ln>
                <a:solidFill>
                  <a:srgbClr val="0070C0"/>
                </a:solidFill>
                <a:effectLst/>
                <a:uLnTx/>
                <a:uFillTx/>
                <a:latin typeface="黑体" panose="02010609060101010101" pitchFamily="49" charset="-122"/>
                <a:ea typeface="黑体" panose="02010609060101010101" pitchFamily="49" charset="-122"/>
                <a:sym typeface="+mn-ea"/>
              </a:rPr>
              <a:t>NSAID</a:t>
            </a:r>
            <a:r>
              <a:rPr lang="zh-CN" altLang="en-US" sz="2000" b="1" dirty="0">
                <a:solidFill>
                  <a:srgbClr val="3333FF"/>
                </a:solidFill>
                <a:latin typeface="Arial" panose="020B0604020202020204" pitchFamily="34" charset="0"/>
                <a:ea typeface="宋体" panose="02010600030101010101" pitchFamily="2" charset="-122"/>
              </a:rPr>
              <a:t>）</a:t>
            </a:r>
          </a:p>
          <a:p>
            <a:pPr marL="342900" indent="-342900">
              <a:buAutoNum type="arabicPeriod"/>
            </a:pPr>
            <a:r>
              <a:rPr lang="zh-CN" altLang="en-US" sz="2000" b="1" dirty="0">
                <a:solidFill>
                  <a:srgbClr val="3333FF"/>
                </a:solidFill>
                <a:latin typeface="Arial" panose="020B0604020202020204" pitchFamily="34" charset="0"/>
                <a:ea typeface="宋体" panose="02010600030101010101" pitchFamily="2" charset="-122"/>
              </a:rPr>
              <a:t>酒精</a:t>
            </a:r>
          </a:p>
          <a:p>
            <a:pPr marL="342900" indent="-342900">
              <a:buAutoNum type="arabicPeriod"/>
            </a:pPr>
            <a:r>
              <a:rPr lang="zh-CN" altLang="en-US" sz="2000" b="1" dirty="0">
                <a:solidFill>
                  <a:srgbClr val="3333FF"/>
                </a:solidFill>
                <a:latin typeface="Arial" panose="020B0604020202020204" pitchFamily="34" charset="0"/>
                <a:ea typeface="宋体" panose="02010600030101010101" pitchFamily="2" charset="-122"/>
              </a:rPr>
              <a:t>身心因素等</a:t>
            </a:r>
            <a:endParaRPr lang="ko-KR" altLang="en-US" sz="2000" b="1" dirty="0">
              <a:solidFill>
                <a:srgbClr val="3333FF"/>
              </a:solidFill>
              <a:latin typeface="Arial" panose="020B0604020202020204" pitchFamily="34" charset="0"/>
              <a:ea typeface="宋体" panose="02010600030101010101" pitchFamily="2" charset="-122"/>
            </a:endParaRPr>
          </a:p>
        </p:txBody>
      </p:sp>
      <p:sp>
        <p:nvSpPr>
          <p:cNvPr id="1048743" name="Text Box 15"/>
          <p:cNvSpPr txBox="1"/>
          <p:nvPr/>
        </p:nvSpPr>
        <p:spPr>
          <a:xfrm>
            <a:off x="6853238" y="3282950"/>
            <a:ext cx="3538537" cy="1383665"/>
          </a:xfrm>
          <a:prstGeom prst="rect">
            <a:avLst/>
          </a:prstGeom>
          <a:noFill/>
          <a:ln w="9525">
            <a:noFill/>
          </a:ln>
        </p:spPr>
        <p:txBody>
          <a:bodyPr>
            <a:spAutoFit/>
          </a:bodyPr>
          <a:lstStyle/>
          <a:p>
            <a:r>
              <a:rPr lang="zh-CN" altLang="en-US" sz="2400" b="1" dirty="0">
                <a:solidFill>
                  <a:schemeClr val="bg1"/>
                </a:solidFill>
                <a:latin typeface="微软雅黑" panose="020B0503020204020204" charset="-122"/>
                <a:ea typeface="微软雅黑" panose="020B0503020204020204" charset="-122"/>
              </a:rPr>
              <a:t>防御因子      </a:t>
            </a:r>
            <a:r>
              <a:rPr lang="zh-CN" altLang="en-US" sz="2000" b="1" dirty="0">
                <a:solidFill>
                  <a:srgbClr val="3333FF"/>
                </a:solidFill>
                <a:latin typeface="Arial" panose="020B0604020202020204" pitchFamily="34" charset="0"/>
                <a:ea typeface="宋体" panose="02010600030101010101" pitchFamily="2" charset="-122"/>
              </a:rPr>
              <a:t>黏液</a:t>
            </a:r>
            <a:r>
              <a:rPr lang="en-US" altLang="zh-CN" sz="2000" b="1" dirty="0">
                <a:solidFill>
                  <a:srgbClr val="3333FF"/>
                </a:solidFill>
                <a:latin typeface="Arial" panose="020B0604020202020204" pitchFamily="34" charset="0"/>
                <a:ea typeface="宋体" panose="02010600030101010101" pitchFamily="2" charset="-122"/>
              </a:rPr>
              <a:t>- HCO-3  </a:t>
            </a:r>
            <a:endParaRPr lang="zh-CN" altLang="en-US" sz="2000" b="1" dirty="0">
              <a:solidFill>
                <a:srgbClr val="3333FF"/>
              </a:solidFill>
              <a:latin typeface="Arial" panose="020B0604020202020204" pitchFamily="34" charset="0"/>
              <a:ea typeface="宋体" panose="02010600030101010101" pitchFamily="2" charset="-122"/>
            </a:endParaRPr>
          </a:p>
          <a:p>
            <a:r>
              <a:rPr lang="zh-CN" altLang="en-US" sz="2000" b="1" dirty="0">
                <a:solidFill>
                  <a:srgbClr val="3333FF"/>
                </a:solidFill>
                <a:latin typeface="Arial" panose="020B0604020202020204" pitchFamily="34" charset="0"/>
                <a:ea typeface="宋体" panose="02010600030101010101" pitchFamily="2" charset="-122"/>
              </a:rPr>
              <a:t>                         黏膜屏障</a:t>
            </a:r>
          </a:p>
          <a:p>
            <a:r>
              <a:rPr lang="zh-CN" altLang="en-US" sz="2000" b="1" dirty="0">
                <a:solidFill>
                  <a:srgbClr val="3333FF"/>
                </a:solidFill>
                <a:latin typeface="Arial" panose="020B0604020202020204" pitchFamily="34" charset="0"/>
                <a:ea typeface="宋体" panose="02010600030101010101" pitchFamily="2" charset="-122"/>
              </a:rPr>
              <a:t>                         黏膜血流等</a:t>
            </a:r>
          </a:p>
          <a:p>
            <a:pPr algn="ctr">
              <a:buClr>
                <a:srgbClr val="FF9900"/>
              </a:buClr>
              <a:buSzPct val="60000"/>
              <a:buFont typeface="Wingdings" panose="05000000000000000000" pitchFamily="2" charset="2"/>
              <a:buNone/>
            </a:pPr>
            <a:r>
              <a:rPr lang="ko-KR" altLang="en-US" sz="2000" dirty="0">
                <a:solidFill>
                  <a:srgbClr val="3333FF"/>
                </a:solidFill>
                <a:latin typeface="微软雅黑" panose="020B0503020204020204" charset="-122"/>
                <a:ea typeface="Malgun Gothic" panose="020B0503020000020004" pitchFamily="34" charset="-127"/>
              </a:rPr>
              <a:t> </a:t>
            </a:r>
          </a:p>
        </p:txBody>
      </p:sp>
      <p:sp>
        <p:nvSpPr>
          <p:cNvPr id="1048744" name="AutoShape 16"/>
          <p:cNvSpPr/>
          <p:nvPr/>
        </p:nvSpPr>
        <p:spPr>
          <a:xfrm>
            <a:off x="4712653" y="1993265"/>
            <a:ext cx="198437" cy="514350"/>
          </a:xfrm>
          <a:prstGeom prst="upArrow">
            <a:avLst>
              <a:gd name="adj1" fmla="val 50000"/>
              <a:gd name="adj2" fmla="val 57600"/>
            </a:avLst>
          </a:prstGeom>
          <a:gradFill rotWithShape="0">
            <a:gsLst>
              <a:gs pos="0">
                <a:srgbClr val="00FFFF"/>
              </a:gs>
              <a:gs pos="100000">
                <a:srgbClr val="007676"/>
              </a:gs>
            </a:gsLst>
            <a:lin ang="5400000" scaled="1"/>
          </a:gradFill>
          <a:ln w="12700" cap="flat" cmpd="sng">
            <a:solidFill>
              <a:schemeClr val="tx1"/>
            </a:solidFill>
            <a:prstDash val="solid"/>
            <a:miter/>
            <a:headEnd type="none" w="med" len="med"/>
            <a:tailEnd type="none" w="med" len="med"/>
          </a:ln>
        </p:spPr>
        <p:txBody>
          <a:bodyPr vert="eaVert" wrap="none" anchor="ctr"/>
          <a:lstStyle/>
          <a:p>
            <a:pPr>
              <a:buFont typeface="Arial" panose="020B0604020202020204" pitchFamily="34" charset="0"/>
              <a:buNone/>
            </a:pPr>
            <a:endParaRPr lang="zh-CN" altLang="en-US" dirty="0">
              <a:latin typeface="微软雅黑" panose="020B0503020204020204" charset="-122"/>
              <a:ea typeface="微软雅黑" panose="020B0503020204020204" charset="-122"/>
            </a:endParaRPr>
          </a:p>
        </p:txBody>
      </p:sp>
      <p:sp>
        <p:nvSpPr>
          <p:cNvPr id="1048745" name="AutoShape 17"/>
          <p:cNvSpPr/>
          <p:nvPr/>
        </p:nvSpPr>
        <p:spPr>
          <a:xfrm flipV="1">
            <a:off x="7526338" y="2507615"/>
            <a:ext cx="198437" cy="514350"/>
          </a:xfrm>
          <a:prstGeom prst="upArrow">
            <a:avLst>
              <a:gd name="adj1" fmla="val 50000"/>
              <a:gd name="adj2" fmla="val 57600"/>
            </a:avLst>
          </a:prstGeom>
          <a:gradFill rotWithShape="0">
            <a:gsLst>
              <a:gs pos="0">
                <a:srgbClr val="00FFFF"/>
              </a:gs>
              <a:gs pos="100000">
                <a:srgbClr val="007676"/>
              </a:gs>
            </a:gsLst>
            <a:lin ang="5400000" scaled="1"/>
          </a:gradFill>
          <a:ln w="12700" cap="flat" cmpd="sng">
            <a:solidFill>
              <a:schemeClr val="tx1"/>
            </a:solidFill>
            <a:prstDash val="solid"/>
            <a:miter/>
            <a:headEnd type="none" w="med" len="med"/>
            <a:tailEnd type="none" w="med" len="med"/>
          </a:ln>
        </p:spPr>
        <p:txBody>
          <a:bodyPr vert="eaVert" wrap="none" anchor="ctr"/>
          <a:lstStyle/>
          <a:p>
            <a:pPr>
              <a:buFont typeface="Arial" panose="020B0604020202020204" pitchFamily="34" charset="0"/>
              <a:buNone/>
            </a:pPr>
            <a:endParaRPr lang="zh-CN" altLang="en-US" dirty="0">
              <a:latin typeface="微软雅黑" panose="020B0503020204020204" charset="-122"/>
              <a:ea typeface="微软雅黑" panose="020B0503020204020204" charset="-122"/>
            </a:endParaRPr>
          </a:p>
        </p:txBody>
      </p:sp>
      <p:sp>
        <p:nvSpPr>
          <p:cNvPr id="1048746" name="Text Box 18"/>
          <p:cNvSpPr txBox="1"/>
          <p:nvPr/>
        </p:nvSpPr>
        <p:spPr>
          <a:xfrm>
            <a:off x="8811260" y="1467803"/>
            <a:ext cx="2443163" cy="1568450"/>
          </a:xfrm>
          <a:prstGeom prst="rect">
            <a:avLst/>
          </a:prstGeom>
          <a:noFill/>
          <a:ln w="9525">
            <a:noFill/>
          </a:ln>
        </p:spPr>
        <p:txBody>
          <a:bodyPr>
            <a:spAutoFit/>
          </a:bodyPr>
          <a:lstStyle/>
          <a:p>
            <a:pPr>
              <a:buFont typeface="Arial" panose="020B0604020202020204" pitchFamily="34" charset="0"/>
              <a:buNone/>
            </a:pPr>
            <a:r>
              <a:rPr lang="zh-CN" altLang="en-US" sz="2400" b="1" dirty="0">
                <a:latin typeface="宋体" panose="02010600030101010101" pitchFamily="2" charset="-122"/>
                <a:ea typeface="宋体" panose="02010600030101010101" pitchFamily="2" charset="-122"/>
              </a:rPr>
              <a:t>胃溃疡主要是防御因子减弱</a:t>
            </a:r>
          </a:p>
          <a:p>
            <a:pPr>
              <a:buFont typeface="Arial" panose="020B0604020202020204" pitchFamily="34" charset="0"/>
              <a:buNone/>
            </a:pPr>
            <a:r>
              <a:rPr lang="zh-CN" altLang="en-US" sz="2400" b="1" dirty="0">
                <a:solidFill>
                  <a:srgbClr val="FF0000"/>
                </a:solidFill>
                <a:latin typeface="宋体" panose="02010600030101010101" pitchFamily="2" charset="-122"/>
                <a:ea typeface="宋体" panose="02010600030101010101" pitchFamily="2" charset="-122"/>
              </a:rPr>
              <a:t>治疗原则：</a:t>
            </a:r>
          </a:p>
          <a:p>
            <a:pPr>
              <a:buFont typeface="Arial" panose="020B0604020202020204" pitchFamily="34" charset="0"/>
              <a:buNone/>
            </a:pPr>
            <a:r>
              <a:rPr lang="zh-CN" altLang="en-US" sz="2400" b="1" dirty="0">
                <a:solidFill>
                  <a:srgbClr val="FF0000"/>
                </a:solidFill>
                <a:latin typeface="宋体" panose="02010600030101010101" pitchFamily="2" charset="-122"/>
                <a:ea typeface="宋体" panose="02010600030101010101" pitchFamily="2" charset="-122"/>
              </a:rPr>
              <a:t>增强防御因子</a:t>
            </a:r>
          </a:p>
        </p:txBody>
      </p:sp>
      <p:sp>
        <p:nvSpPr>
          <p:cNvPr id="1048747" name="TextBox 21"/>
          <p:cNvSpPr txBox="1"/>
          <p:nvPr/>
        </p:nvSpPr>
        <p:spPr>
          <a:xfrm>
            <a:off x="1841500" y="2189798"/>
            <a:ext cx="2255838" cy="1938020"/>
          </a:xfrm>
          <a:prstGeom prst="rect">
            <a:avLst/>
          </a:prstGeom>
          <a:noFill/>
          <a:ln w="9525">
            <a:noFill/>
          </a:ln>
        </p:spPr>
        <p:txBody>
          <a:bodyPr>
            <a:spAutoFit/>
          </a:bodyPr>
          <a:lstStyle/>
          <a:p>
            <a:pPr>
              <a:buFont typeface="Arial" panose="020B0604020202020204" pitchFamily="34" charset="0"/>
              <a:buNone/>
            </a:pPr>
            <a:r>
              <a:rPr lang="zh-CN" altLang="en-US" sz="2400" b="1" dirty="0">
                <a:latin typeface="宋体" panose="02010600030101010101" pitchFamily="2" charset="-122"/>
                <a:ea typeface="宋体" panose="02010600030101010101" pitchFamily="2" charset="-122"/>
              </a:rPr>
              <a:t>十二指肠溃疡主要是攻击因子增强</a:t>
            </a:r>
          </a:p>
          <a:p>
            <a:pPr>
              <a:buFont typeface="Arial" panose="020B0604020202020204" pitchFamily="34" charset="0"/>
              <a:buNone/>
            </a:pPr>
            <a:r>
              <a:rPr lang="zh-CN" altLang="en-US" sz="2400" b="1" dirty="0">
                <a:solidFill>
                  <a:srgbClr val="FF0000"/>
                </a:solidFill>
                <a:latin typeface="宋体" panose="02010600030101010101" pitchFamily="2" charset="-122"/>
                <a:ea typeface="宋体" panose="02010600030101010101" pitchFamily="2" charset="-122"/>
              </a:rPr>
              <a:t>治疗原则：抑制攻击因子</a:t>
            </a:r>
            <a:r>
              <a:rPr lang="zh-CN" altLang="en-US" sz="2400" b="1" dirty="0">
                <a:latin typeface="宋体" panose="02010600030101010101" pitchFamily="2" charset="-122"/>
                <a:ea typeface="宋体" panose="02010600030101010101" pitchFamily="2" charset="-122"/>
              </a:rPr>
              <a:t> </a:t>
            </a:r>
          </a:p>
        </p:txBody>
      </p:sp>
      <p:sp>
        <p:nvSpPr>
          <p:cNvPr id="1048748" name="标题 1"/>
          <p:cNvSpPr/>
          <p:nvPr/>
        </p:nvSpPr>
        <p:spPr bwMode="auto">
          <a:xfrm>
            <a:off x="709295" y="607061"/>
            <a:ext cx="7697788" cy="922020"/>
          </a:xfrm>
          <a:prstGeom prst="rect">
            <a:avLst/>
          </a:prstGeom>
          <a:noFill/>
          <a:ln w="9525">
            <a:noFill/>
            <a:miter lim="800000"/>
          </a:ln>
        </p:spPr>
        <p:txBody>
          <a:bodyPr anchor="ctr">
            <a:spAutoFit/>
          </a:bodyPr>
          <a:lstStyle/>
          <a:p>
            <a:pPr marL="342900" marR="0" lvl="0" indent="-342900" algn="l" defTabSz="914400" rtl="0" eaLnBrk="0" fontAlgn="base" latinLnBrk="0" hangingPunct="0">
              <a:lnSpc>
                <a:spcPct val="100000"/>
              </a:lnSpc>
              <a:spcBef>
                <a:spcPct val="20000"/>
              </a:spcBef>
              <a:spcAft>
                <a:spcPct val="0"/>
              </a:spcAft>
              <a:buClr>
                <a:srgbClr val="FF9900"/>
              </a:buClr>
              <a:buSzPct val="60000"/>
              <a:buFontTx/>
              <a:buNone/>
            </a:pPr>
            <a:r>
              <a:rPr kumimoji="1" lang="en-US" altLang="zh-CN" sz="5400" b="1" i="0" u="none" strike="noStrike" kern="1200" cap="none" spc="0" normalizeH="0" baseline="0" noProof="0" dirty="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 </a:t>
            </a:r>
            <a:r>
              <a:rPr kumimoji="1" lang="zh-CN" altLang="en-US" sz="2800" b="1" i="0" u="none" strike="noStrike" kern="1200" cap="none" spc="0" normalizeH="0" baseline="0" noProof="0" dirty="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胃、十二指肠溃疡的发病机制</a:t>
            </a:r>
          </a:p>
        </p:txBody>
      </p:sp>
      <p:sp>
        <p:nvSpPr>
          <p:cNvPr id="1048749" name="矩形 1"/>
          <p:cNvSpPr/>
          <p:nvPr/>
        </p:nvSpPr>
        <p:spPr>
          <a:xfrm>
            <a:off x="1647825" y="1208088"/>
            <a:ext cx="495300" cy="368300"/>
          </a:xfrm>
          <a:prstGeom prst="rect">
            <a:avLst/>
          </a:prstGeom>
          <a:noFill/>
          <a:ln w="9525">
            <a:noFill/>
          </a:ln>
        </p:spPr>
        <p:txBody>
          <a:bodyPr>
            <a:spAutoFit/>
          </a:bodyPr>
          <a:lstStyle/>
          <a:p>
            <a:fld id="{9A0DB2DC-4C9A-4742-B13C-FB6460FD3503}" type="slidenum">
              <a:rPr lang="en-US" altLang="zh-CN" dirty="0">
                <a:solidFill>
                  <a:schemeClr val="bg1"/>
                </a:solidFill>
                <a:latin typeface="Arial" panose="020B0604020202020204" pitchFamily="34" charset="0"/>
                <a:ea typeface="宋体" panose="02010600030101010101" pitchFamily="2" charset="-122"/>
              </a:rPr>
              <a:t>38</a:t>
            </a:fld>
            <a:endParaRPr lang="en-US" altLang="zh-CN"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54" name="标题 1"/>
          <p:cNvSpPr>
            <a:spLocks noGrp="1"/>
          </p:cNvSpPr>
          <p:nvPr>
            <p:ph type="title"/>
          </p:nvPr>
        </p:nvSpPr>
        <p:spPr/>
        <p:txBody>
          <a:bodyPr/>
          <a:lstStyle/>
          <a:p>
            <a:r>
              <a:rPr lang="zh-CN" altLang="en-US" sz="2800"/>
              <a:t>胃、十二指肠溃疡的主要临床表现（</a:t>
            </a:r>
            <a:r>
              <a:rPr lang="zh-CN" altLang="en-US" sz="2800">
                <a:solidFill>
                  <a:srgbClr val="FF0000"/>
                </a:solidFill>
              </a:rPr>
              <a:t>★</a:t>
            </a:r>
            <a:r>
              <a:rPr lang="zh-CN" altLang="en-US" sz="2800"/>
              <a:t>）</a:t>
            </a:r>
          </a:p>
        </p:txBody>
      </p:sp>
      <p:sp>
        <p:nvSpPr>
          <p:cNvPr id="1048755" name="内容占位符 2"/>
          <p:cNvSpPr>
            <a:spLocks noGrp="1"/>
          </p:cNvSpPr>
          <p:nvPr>
            <p:ph idx="1"/>
          </p:nvPr>
        </p:nvSpPr>
        <p:spPr>
          <a:xfrm>
            <a:off x="904632" y="1930400"/>
            <a:ext cx="10515600" cy="3739515"/>
          </a:xfrm>
        </p:spPr>
        <p:txBody>
          <a:bodyPr/>
          <a:lstStyle/>
          <a:p>
            <a:r>
              <a:rPr lang="en-US" altLang="zh-CN" sz="2400"/>
              <a:t>1.</a:t>
            </a:r>
            <a:r>
              <a:rPr lang="zh-CN" altLang="en-US" sz="2400"/>
              <a:t>中上腹节律性钝痛、烧灼痛及反酸是消化性溃疡的典型症状  </a:t>
            </a:r>
            <a:r>
              <a:rPr lang="zh-CN" altLang="en-US" sz="2000"/>
              <a:t>      </a:t>
            </a:r>
            <a:r>
              <a:rPr lang="zh-CN" altLang="en-US"/>
              <a:t>   </a:t>
            </a:r>
          </a:p>
          <a:p>
            <a:endParaRPr lang="zh-CN" altLang="en-US"/>
          </a:p>
          <a:p>
            <a:r>
              <a:rPr lang="zh-CN" altLang="en-US" sz="2000"/>
              <a:t>胃溃疡的腹痛多发生于餐后半小时左右；十指肠溃疡。则易发生于空腹时，多在餐前及夜间出现。</a:t>
            </a:r>
            <a:r>
              <a:rPr lang="en-US" altLang="zh-CN" sz="2000"/>
              <a:t>10%</a:t>
            </a:r>
            <a:r>
              <a:rPr lang="zh-CN" altLang="en-US" sz="2000"/>
              <a:t>的患者表现为无痛性溃疡。</a:t>
            </a:r>
          </a:p>
          <a:p>
            <a:endParaRPr lang="zh-CN" altLang="en-US"/>
          </a:p>
          <a:p>
            <a:r>
              <a:rPr lang="en-US" altLang="zh-CN" sz="2400"/>
              <a:t>2.</a:t>
            </a:r>
            <a:r>
              <a:rPr lang="zh-CN" altLang="en-US" sz="2400"/>
              <a:t>发作期上腹局限性压痛</a:t>
            </a:r>
          </a:p>
          <a:p>
            <a:endParaRPr lang="zh-CN" altLang="en-US"/>
          </a:p>
          <a:p>
            <a:r>
              <a:rPr lang="en-US" altLang="zh-CN" sz="2400"/>
              <a:t>3.</a:t>
            </a:r>
            <a:r>
              <a:rPr lang="zh-CN" altLang="en-US" sz="2400"/>
              <a:t>出现并发症的表现</a:t>
            </a:r>
          </a:p>
          <a:p>
            <a:endParaRPr lang="zh-CN" altLang="en-US" sz="2400"/>
          </a:p>
          <a:p>
            <a:r>
              <a:rPr lang="zh-CN" altLang="en-US" sz="2000"/>
              <a:t>①出血时有呕咖啡样物、黑便，甚至晕厥。②突发剧烈疼痛伴肌紧张，考虑急性穿孔；固定的上腹痛，放射至后背，可能是后壁的慢性穿孔。③幽门梗阻时可呕吐宿食，上腹见胃形及蠕动波。④反复发作的溃疡出现消瘦、食欲下降等表现时应注意有无癌变发生。</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8" name="Rectangle 2"/>
          <p:cNvSpPr>
            <a:spLocks noGrp="1"/>
          </p:cNvSpPr>
          <p:nvPr>
            <p:ph type="title"/>
          </p:nvPr>
        </p:nvSpPr>
        <p:spPr/>
        <p:txBody>
          <a:bodyPr vert="horz" wrap="square" lIns="0" tIns="0" rIns="0" bIns="0" anchor="t"/>
          <a:lstStyle/>
          <a:p>
            <a:pPr>
              <a:lnSpc>
                <a:spcPct val="90000"/>
              </a:lnSpc>
            </a:pPr>
            <a:r>
              <a:rPr lang="zh-CN" altLang="en-US" sz="2000" dirty="0">
                <a:latin typeface="黑体" panose="02010609060101010101" pitchFamily="49" charset="-122"/>
                <a:ea typeface="黑体" panose="02010609060101010101" pitchFamily="49" charset="-122"/>
              </a:rPr>
              <a:t>课程概述</a:t>
            </a:r>
            <a:endParaRPr lang="en-US" altLang="zh-CN" sz="2000" dirty="0">
              <a:latin typeface="黑体" panose="02010609060101010101" pitchFamily="49" charset="-122"/>
              <a:ea typeface="黑体" panose="02010609060101010101" pitchFamily="49" charset="-122"/>
            </a:endParaRPr>
          </a:p>
        </p:txBody>
      </p:sp>
      <p:sp>
        <p:nvSpPr>
          <p:cNvPr id="1048629" name="Rectangle 3"/>
          <p:cNvSpPr>
            <a:spLocks noGrp="1" noChangeArrowheads="1"/>
          </p:cNvSpPr>
          <p:nvPr>
            <p:ph idx="1"/>
          </p:nvPr>
        </p:nvSpPr>
        <p:spPr>
          <a:xfrm>
            <a:off x="2640013" y="1930400"/>
            <a:ext cx="5976938" cy="2971801"/>
          </a:xfrm>
        </p:spPr>
        <p:txBody>
          <a:bodyPr vert="horz" wrap="square" lIns="0" tIns="0" rIns="0" bIns="0" numCol="1" anchor="t" anchorCtr="0" compatLnSpc="1">
            <a:spAutoFit/>
          </a:bodyPr>
          <a:lstStyle/>
          <a:p>
            <a:pPr marL="0" marR="0" lvl="0" indent="0" algn="l" defTabSz="304800" rtl="0" eaLnBrk="1" fontAlgn="base" latinLnBrk="0" hangingPunct="1">
              <a:lnSpc>
                <a:spcPct val="100000"/>
              </a:lnSpc>
              <a:spcBef>
                <a:spcPct val="0"/>
              </a:spcBef>
              <a:spcAft>
                <a:spcPct val="0"/>
              </a:spcAft>
              <a:buClrTx/>
              <a:buSzTx/>
              <a:buFontTx/>
              <a:buNone/>
            </a:pPr>
            <a:r>
              <a:rPr kumimoji="1" lang="zh-CN" altLang="zh-CN" sz="1570" b="1" i="0" u="none" strike="noStrike" kern="1200" cap="none" spc="0" normalizeH="0" baseline="0" noProof="0" dirty="0">
                <a:ln>
                  <a:noFill/>
                </a:ln>
                <a:solidFill>
                  <a:srgbClr val="000000"/>
                </a:solidFill>
                <a:effectLst/>
                <a:uLnTx/>
                <a:uFillTx/>
                <a:latin typeface="+mn-lt"/>
                <a:ea typeface="+mn-ea"/>
                <a:cs typeface="+mn-cs"/>
              </a:rPr>
              <a:t>课程分配</a:t>
            </a:r>
            <a:r>
              <a:rPr kumimoji="1" lang="zh-CN" altLang="en-US" sz="1570" b="0" i="0" u="none" strike="noStrike" kern="1200" cap="none" spc="0" normalizeH="0" baseline="0" noProof="0" dirty="0">
                <a:ln>
                  <a:noFill/>
                </a:ln>
                <a:solidFill>
                  <a:srgbClr val="000000"/>
                </a:solidFill>
                <a:effectLst/>
                <a:uLnTx/>
                <a:uFillTx/>
                <a:latin typeface="+mn-ea"/>
                <a:ea typeface="+mn-ea"/>
                <a:cs typeface="+mn-cs"/>
              </a:rPr>
              <a:t>：</a:t>
            </a: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消化系统疾病防治</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en-US" sz="1570" b="0" i="0" u="none" strike="noStrike" kern="1200" cap="none" spc="0" normalizeH="0" baseline="0" noProof="0" dirty="0">
                <a:ln>
                  <a:noFill/>
                </a:ln>
                <a:solidFill>
                  <a:srgbClr val="000000"/>
                </a:solidFill>
                <a:effectLst/>
                <a:uLnTx/>
                <a:uFillTx/>
                <a:latin typeface="+mn-lt"/>
                <a:ea typeface="+mn-ea"/>
                <a:cs typeface="+mn-cs"/>
              </a:rPr>
              <a:t>屈光不正及其矫正</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合理用药常识</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结核病防治</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急诊抢救</a:t>
            </a:r>
            <a:r>
              <a:rPr kumimoji="1" lang="en-US" altLang="zh-CN" sz="1570" b="0" i="0" u="none" strike="noStrike" kern="1200" cap="none" spc="0" normalizeH="0" baseline="0" noProof="0" dirty="0">
                <a:ln>
                  <a:noFill/>
                </a:ln>
                <a:solidFill>
                  <a:srgbClr val="000000"/>
                </a:solidFill>
                <a:effectLst/>
                <a:uLnTx/>
                <a:uFillTx/>
                <a:latin typeface="+mn-lt"/>
                <a:ea typeface="+mn-ea"/>
                <a:cs typeface="+mn-cs"/>
              </a:rPr>
              <a:t>-</a:t>
            </a: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心肺复苏</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肝病防治</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急诊抢救</a:t>
            </a:r>
            <a:r>
              <a:rPr kumimoji="1" lang="en-US" altLang="zh-CN" sz="1570" b="0" i="0" u="none" strike="noStrike" kern="1200" cap="none" spc="0" normalizeH="0" baseline="0" noProof="0" dirty="0">
                <a:ln>
                  <a:noFill/>
                </a:ln>
                <a:solidFill>
                  <a:srgbClr val="000000"/>
                </a:solidFill>
                <a:effectLst/>
                <a:uLnTx/>
                <a:uFillTx/>
                <a:latin typeface="+mn-lt"/>
                <a:ea typeface="+mn-ea"/>
                <a:cs typeface="+mn-cs"/>
              </a:rPr>
              <a:t>-</a:t>
            </a: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中毒处理</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急诊抢救</a:t>
            </a:r>
            <a:r>
              <a:rPr kumimoji="1" lang="en-US" altLang="zh-CN" sz="1570" b="0" i="0" u="none" strike="noStrike" kern="1200" cap="none" spc="0" normalizeH="0" baseline="0" noProof="0" dirty="0">
                <a:ln>
                  <a:noFill/>
                </a:ln>
                <a:solidFill>
                  <a:srgbClr val="000000"/>
                </a:solidFill>
                <a:effectLst/>
                <a:uLnTx/>
                <a:uFillTx/>
                <a:latin typeface="+mn-lt"/>
                <a:ea typeface="+mn-ea"/>
                <a:cs typeface="+mn-cs"/>
              </a:rPr>
              <a:t>-</a:t>
            </a: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创伤急救</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颈椎病</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342900" marR="0" lvl="0" indent="-342900" algn="l" defTabSz="304800" rtl="0" eaLnBrk="1" fontAlgn="base" latinLnBrk="0" hangingPunct="1">
              <a:lnSpc>
                <a:spcPct val="100000"/>
              </a:lnSpc>
              <a:spcBef>
                <a:spcPct val="0"/>
              </a:spcBef>
              <a:spcAft>
                <a:spcPct val="0"/>
              </a:spcAft>
              <a:buClrTx/>
              <a:buSzTx/>
              <a:buFont typeface="+mj-lt"/>
              <a:buAutoNum type="arabicPeriod"/>
            </a:pPr>
            <a:r>
              <a:rPr kumimoji="1" lang="zh-CN" altLang="zh-CN" sz="1570" b="0" i="0" u="none" strike="noStrike" kern="1200" cap="none" spc="0" normalizeH="0" baseline="0" noProof="0" dirty="0">
                <a:ln>
                  <a:noFill/>
                </a:ln>
                <a:solidFill>
                  <a:srgbClr val="000000"/>
                </a:solidFill>
                <a:effectLst/>
                <a:uLnTx/>
                <a:uFillTx/>
                <a:latin typeface="+mn-lt"/>
                <a:ea typeface="+mn-ea"/>
                <a:cs typeface="+mn-cs"/>
              </a:rPr>
              <a:t>常见性传播疾病防治</a:t>
            </a:r>
            <a:endParaRPr kumimoji="1" lang="en-US" altLang="zh-CN" sz="1570" b="0" i="0" u="none" strike="noStrike" kern="1200" cap="none" spc="0" normalizeH="0" baseline="0" noProof="0" dirty="0">
              <a:ln>
                <a:noFill/>
              </a:ln>
              <a:solidFill>
                <a:srgbClr val="000000"/>
              </a:solidFill>
              <a:effectLst/>
              <a:uLnTx/>
              <a:uFillTx/>
              <a:latin typeface="+mn-lt"/>
              <a:ea typeface="+mn-ea"/>
              <a:cs typeface="+mn-cs"/>
            </a:endParaRPr>
          </a:p>
          <a:p>
            <a:pPr marL="0" marR="0" lvl="0" indent="0" algn="l" defTabSz="304800" rtl="0" eaLnBrk="1" fontAlgn="base" latinLnBrk="0" hangingPunct="1">
              <a:lnSpc>
                <a:spcPct val="100000"/>
              </a:lnSpc>
              <a:spcBef>
                <a:spcPct val="0"/>
              </a:spcBef>
              <a:spcAft>
                <a:spcPct val="0"/>
              </a:spcAft>
              <a:buClrTx/>
              <a:buSzTx/>
              <a:buFontTx/>
              <a:buNone/>
            </a:pPr>
            <a:endParaRPr kumimoji="1" lang="en-US" altLang="zh-CN" sz="1570" b="0" i="0" u="none" strike="noStrike" kern="1200" cap="none" spc="0" normalizeH="0" baseline="0" noProof="0" dirty="0">
              <a:ln>
                <a:noFill/>
              </a:ln>
              <a:solidFill>
                <a:srgbClr val="000000"/>
              </a:solidFill>
              <a:effectLst/>
              <a:uLnTx/>
              <a:uFillTx/>
              <a:latin typeface="+mn-ea"/>
              <a:ea typeface="+mn-ea"/>
              <a:cs typeface="+mn-c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56" name="标题 1"/>
          <p:cNvSpPr>
            <a:spLocks noGrp="1"/>
          </p:cNvSpPr>
          <p:nvPr>
            <p:ph type="title"/>
          </p:nvPr>
        </p:nvSpPr>
        <p:spPr/>
        <p:txBody>
          <a:bodyPr/>
          <a:lstStyle/>
          <a:p>
            <a:r>
              <a:rPr lang="zh-CN" altLang="en-US" sz="2800"/>
              <a:t>胃、十二指肠溃疡的诊断</a:t>
            </a:r>
          </a:p>
        </p:txBody>
      </p:sp>
      <p:sp>
        <p:nvSpPr>
          <p:cNvPr id="1048757" name="内容占位符 2"/>
          <p:cNvSpPr>
            <a:spLocks noGrp="1"/>
          </p:cNvSpPr>
          <p:nvPr>
            <p:ph idx="1"/>
          </p:nvPr>
        </p:nvSpPr>
        <p:spPr>
          <a:xfrm>
            <a:off x="904632" y="1930400"/>
            <a:ext cx="10515600" cy="3954780"/>
          </a:xfrm>
        </p:spPr>
        <p:txBody>
          <a:bodyPr/>
          <a:lstStyle/>
          <a:p>
            <a:r>
              <a:rPr lang="en-US" altLang="zh-CN" sz="2400"/>
              <a:t>1.</a:t>
            </a:r>
            <a:r>
              <a:rPr lang="zh-CN" altLang="en-US" sz="2400"/>
              <a:t>内镜检查是诊断消化性溃疡的首选方法  </a:t>
            </a:r>
            <a:r>
              <a:rPr lang="zh-CN" altLang="en-US"/>
              <a:t> </a:t>
            </a:r>
          </a:p>
          <a:p>
            <a:endParaRPr lang="zh-CN" altLang="en-US"/>
          </a:p>
          <a:p>
            <a:pPr latinLnBrk="0">
              <a:lnSpc>
                <a:spcPct val="150000"/>
              </a:lnSpc>
            </a:pPr>
            <a:r>
              <a:rPr lang="zh-CN" altLang="en-US" sz="2000"/>
              <a:t> 可以明确溃疡的发生部位；可以明确溃疡的内镜下分期（分期的目的在于识别病情的危重程度）；结合病理活检可以区分溃疡的良、恶性病变；结合快速尿素酶试验可以明确有无</a:t>
            </a:r>
            <a:r>
              <a:rPr lang="en-US" altLang="zh-CN" sz="2000"/>
              <a:t>Hp</a:t>
            </a:r>
            <a:r>
              <a:rPr lang="zh-CN" altLang="en-US" sz="2000"/>
              <a:t>感染。</a:t>
            </a:r>
          </a:p>
          <a:p>
            <a:endParaRPr lang="zh-CN" altLang="en-US"/>
          </a:p>
          <a:p>
            <a:r>
              <a:rPr lang="en-US" altLang="zh-CN" sz="2400"/>
              <a:t> 2.</a:t>
            </a:r>
            <a:r>
              <a:rPr lang="zh-CN" altLang="en-US" sz="2400"/>
              <a:t>上消化道造影    适合于不能接受内镜检查的患者</a:t>
            </a:r>
          </a:p>
          <a:p>
            <a:endParaRPr lang="zh-CN" altLang="en-US" sz="2400"/>
          </a:p>
          <a:p>
            <a:r>
              <a:rPr lang="en-US" altLang="zh-CN" sz="2400"/>
              <a:t>3.</a:t>
            </a:r>
            <a:r>
              <a:rPr lang="zh-CN" altLang="en-US" sz="2400"/>
              <a:t>血常规、大便常规</a:t>
            </a:r>
            <a:r>
              <a:rPr lang="en-US" altLang="zh-CN" sz="2400"/>
              <a:t>+</a:t>
            </a:r>
            <a:r>
              <a:rPr lang="zh-CN" altLang="en-US" sz="2400"/>
              <a:t>隐血、胃液分析、胃泌素检测，有助于评价病变程度及鉴别诊断</a:t>
            </a:r>
          </a:p>
          <a:p>
            <a:endParaRPr lang="zh-CN"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58" name="标题 1"/>
          <p:cNvSpPr>
            <a:spLocks noGrp="1"/>
          </p:cNvSpPr>
          <p:nvPr>
            <p:ph type="title"/>
          </p:nvPr>
        </p:nvSpPr>
        <p:spPr/>
        <p:txBody>
          <a:bodyPr/>
          <a:lstStyle/>
          <a:p>
            <a:r>
              <a:rPr lang="zh-CN" altLang="en-US" sz="2800"/>
              <a:t>胃、十二指肠溃疡的治疗</a:t>
            </a:r>
          </a:p>
        </p:txBody>
      </p:sp>
      <p:sp>
        <p:nvSpPr>
          <p:cNvPr id="1048759" name="内容占位符 2"/>
          <p:cNvSpPr>
            <a:spLocks noGrp="1"/>
          </p:cNvSpPr>
          <p:nvPr>
            <p:ph idx="1"/>
          </p:nvPr>
        </p:nvSpPr>
        <p:spPr>
          <a:xfrm>
            <a:off x="903362" y="1532890"/>
            <a:ext cx="10515600" cy="6144895"/>
          </a:xfrm>
        </p:spPr>
        <p:txBody>
          <a:bodyPr/>
          <a:lstStyle/>
          <a:p>
            <a:r>
              <a:rPr lang="en-US" altLang="zh-CN" sz="2400"/>
              <a:t>1.</a:t>
            </a:r>
            <a:r>
              <a:rPr lang="zh-CN" altLang="en-US" sz="2400"/>
              <a:t>生活</a:t>
            </a:r>
          </a:p>
          <a:p>
            <a:endParaRPr lang="zh-CN" altLang="en-US" sz="2400"/>
          </a:p>
          <a:p>
            <a:r>
              <a:rPr lang="zh-CN" altLang="en-US" sz="2000"/>
              <a:t>合理规律饮食，戒烟、限酒、少喝浓茶、咖啡，保证睡眠；保持乐观情绪，避免焦虑紧张。</a:t>
            </a:r>
          </a:p>
          <a:p>
            <a:endParaRPr lang="zh-CN" altLang="en-US" sz="2000"/>
          </a:p>
          <a:p>
            <a:r>
              <a:rPr lang="en-US" altLang="zh-CN" sz="2400"/>
              <a:t>2.</a:t>
            </a:r>
            <a:r>
              <a:rPr lang="zh-CN" altLang="en-US" sz="2400"/>
              <a:t>避免使用非甾体类消炎药、肾上腺皮质激素、利血平等易诱发溃疡病药物。</a:t>
            </a:r>
          </a:p>
          <a:p>
            <a:endParaRPr lang="zh-CN" altLang="en-US" sz="2000"/>
          </a:p>
          <a:p>
            <a:r>
              <a:rPr lang="en-US" altLang="zh-CN" sz="2400"/>
              <a:t>3.</a:t>
            </a:r>
            <a:r>
              <a:rPr lang="zh-CN" altLang="en-US" sz="2400">
                <a:sym typeface="+mn-ea"/>
              </a:rPr>
              <a:t>药物治疗</a:t>
            </a:r>
            <a:endParaRPr lang="zh-CN" altLang="en-US" sz="2400"/>
          </a:p>
          <a:p>
            <a:endParaRPr lang="zh-CN" altLang="en-US" sz="2000"/>
          </a:p>
          <a:p>
            <a:r>
              <a:rPr lang="zh-CN" altLang="en-US" sz="2000">
                <a:sym typeface="+mn-ea"/>
              </a:rPr>
              <a:t>质子泵抑制剂的使用，常见的包括奥美拉唑、兰索拉唑、雷贝拉唑、艾司奥美拉唑、泮拖拉唑等。一般胃溃疡的疗程在</a:t>
            </a:r>
            <a:r>
              <a:rPr lang="en-US" altLang="zh-CN" sz="2000">
                <a:sym typeface="+mn-ea"/>
              </a:rPr>
              <a:t>6-8</a:t>
            </a:r>
            <a:r>
              <a:rPr lang="zh-CN" altLang="en-US" sz="2000">
                <a:sym typeface="+mn-ea"/>
              </a:rPr>
              <a:t>周，十二指肠溃疡的疗程为</a:t>
            </a:r>
            <a:r>
              <a:rPr lang="en-US" altLang="zh-CN" sz="2000">
                <a:sym typeface="+mn-ea"/>
              </a:rPr>
              <a:t>4</a:t>
            </a:r>
            <a:r>
              <a:rPr lang="zh-CN" altLang="en-US" sz="2000">
                <a:sym typeface="+mn-ea"/>
              </a:rPr>
              <a:t>周。合并有</a:t>
            </a:r>
            <a:r>
              <a:rPr lang="en-US" altLang="zh-CN" sz="2000">
                <a:sym typeface="+mn-ea"/>
              </a:rPr>
              <a:t>Hp</a:t>
            </a:r>
            <a:r>
              <a:rPr lang="zh-CN" altLang="en-US" sz="2000">
                <a:sym typeface="+mn-ea"/>
              </a:rPr>
              <a:t>感染的应给予抗</a:t>
            </a:r>
            <a:r>
              <a:rPr lang="en-US" altLang="zh-CN" sz="2000">
                <a:sym typeface="+mn-ea"/>
              </a:rPr>
              <a:t>Hp</a:t>
            </a:r>
            <a:r>
              <a:rPr lang="zh-CN" altLang="en-US" sz="2000">
                <a:sym typeface="+mn-ea"/>
              </a:rPr>
              <a:t>治疗。其他药物包括</a:t>
            </a:r>
            <a:r>
              <a:rPr lang="en-US" altLang="zh-CN" sz="2000">
                <a:sym typeface="+mn-ea"/>
              </a:rPr>
              <a:t>H2</a:t>
            </a:r>
            <a:r>
              <a:rPr lang="zh-CN" altLang="en-US" sz="2000">
                <a:sym typeface="+mn-ea"/>
              </a:rPr>
              <a:t>受体拮抗剂（西咪替丁、雷尼替丁），含有铝、镁等成分的抗酸药以及黏膜保护剂。</a:t>
            </a:r>
          </a:p>
          <a:p>
            <a:endParaRPr lang="zh-CN" altLang="en-US" sz="2000">
              <a:sym typeface="+mn-ea"/>
            </a:endParaRPr>
          </a:p>
          <a:p>
            <a:r>
              <a:rPr lang="en-US" altLang="zh-CN" sz="2400">
                <a:sym typeface="+mn-ea"/>
              </a:rPr>
              <a:t>4.</a:t>
            </a:r>
            <a:r>
              <a:rPr lang="zh-CN" altLang="en-US" sz="2400">
                <a:sym typeface="+mn-ea"/>
              </a:rPr>
              <a:t>外科手术治疗</a:t>
            </a:r>
          </a:p>
          <a:p>
            <a:endParaRPr lang="zh-CN" altLang="en-US" sz="2400"/>
          </a:p>
          <a:p>
            <a:r>
              <a:rPr lang="zh-CN" altLang="en-US" sz="2000"/>
              <a:t>胃肠穿孔者及反复消化道出血者</a:t>
            </a:r>
          </a:p>
          <a:p>
            <a:r>
              <a:rPr lang="zh-CN" altLang="en-US" sz="2400"/>
              <a:t> </a:t>
            </a:r>
          </a:p>
          <a:p>
            <a:endParaRPr lang="zh-CN" altLang="en-US"/>
          </a:p>
          <a:p>
            <a:endParaRPr lang="zh-CN"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60" name="标题 1"/>
          <p:cNvSpPr>
            <a:spLocks noGrp="1"/>
          </p:cNvSpPr>
          <p:nvPr>
            <p:ph type="title"/>
          </p:nvPr>
        </p:nvSpPr>
        <p:spPr/>
        <p:txBody>
          <a:bodyPr/>
          <a:lstStyle/>
          <a:p>
            <a:r>
              <a:rPr lang="zh-CN" altLang="en-US" sz="2800"/>
              <a:t>三、消化不良</a:t>
            </a:r>
          </a:p>
        </p:txBody>
      </p:sp>
      <p:sp>
        <p:nvSpPr>
          <p:cNvPr id="1048761" name="内容占位符 2"/>
          <p:cNvSpPr>
            <a:spLocks noGrp="1"/>
          </p:cNvSpPr>
          <p:nvPr>
            <p:ph idx="1"/>
          </p:nvPr>
        </p:nvSpPr>
        <p:spPr>
          <a:xfrm>
            <a:off x="904632" y="1930400"/>
            <a:ext cx="10515600" cy="923290"/>
          </a:xfrm>
        </p:spPr>
        <p:txBody>
          <a:bodyPr/>
          <a:lstStyle/>
          <a:p>
            <a:pPr latinLnBrk="0">
              <a:lnSpc>
                <a:spcPct val="150000"/>
              </a:lnSpc>
            </a:pPr>
            <a:r>
              <a:rPr lang="zh-CN" altLang="en-US" sz="2000">
                <a:sym typeface="+mn-ea"/>
              </a:rPr>
              <a:t>功消化不良是一组十分常见的胃肠疾病，常有胃动力障碍或感觉高敏或消化液（酶）的分泌不足。临床表现为上腹不适、疼痛、早饱、上腹胀、嗳气、恶心、食欲减退等表现。</a:t>
            </a:r>
            <a:endParaRPr lang="zh-CN"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62" name="标题 1"/>
          <p:cNvSpPr>
            <a:spLocks noGrp="1"/>
          </p:cNvSpPr>
          <p:nvPr>
            <p:ph type="title"/>
          </p:nvPr>
        </p:nvSpPr>
        <p:spPr/>
        <p:txBody>
          <a:bodyPr/>
          <a:lstStyle/>
          <a:p>
            <a:endParaRPr lang="zh-CN" altLang="en-US"/>
          </a:p>
        </p:txBody>
      </p:sp>
      <p:pic>
        <p:nvPicPr>
          <p:cNvPr id="2097161" name="内容占位符 3"/>
          <p:cNvPicPr>
            <a:picLocks noGrp="1" noChangeAspect="1"/>
          </p:cNvPicPr>
          <p:nvPr>
            <p:ph idx="1"/>
          </p:nvPr>
        </p:nvPicPr>
        <p:blipFill>
          <a:blip r:embed="rId2"/>
          <a:stretch>
            <a:fillRect/>
          </a:stretch>
        </p:blipFill>
        <p:spPr>
          <a:xfrm>
            <a:off x="847725" y="893445"/>
            <a:ext cx="10592435" cy="595884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63" name="标题 1"/>
          <p:cNvSpPr>
            <a:spLocks noGrp="1"/>
          </p:cNvSpPr>
          <p:nvPr>
            <p:ph type="title"/>
          </p:nvPr>
        </p:nvSpPr>
        <p:spPr/>
        <p:txBody>
          <a:bodyPr/>
          <a:lstStyle/>
          <a:p>
            <a:endParaRPr lang="zh-CN" altLang="en-US"/>
          </a:p>
        </p:txBody>
      </p:sp>
      <p:pic>
        <p:nvPicPr>
          <p:cNvPr id="2097162" name="内容占位符 3"/>
          <p:cNvPicPr>
            <a:picLocks noGrp="1" noChangeAspect="1"/>
          </p:cNvPicPr>
          <p:nvPr>
            <p:ph idx="1"/>
          </p:nvPr>
        </p:nvPicPr>
        <p:blipFill>
          <a:blip r:embed="rId2"/>
          <a:stretch>
            <a:fillRect/>
          </a:stretch>
        </p:blipFill>
        <p:spPr>
          <a:xfrm>
            <a:off x="745490" y="1008380"/>
            <a:ext cx="10516235" cy="5818505"/>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64" name="标题 1"/>
          <p:cNvSpPr>
            <a:spLocks noGrp="1"/>
          </p:cNvSpPr>
          <p:nvPr>
            <p:ph type="title"/>
          </p:nvPr>
        </p:nvSpPr>
        <p:spPr/>
        <p:txBody>
          <a:bodyPr/>
          <a:lstStyle/>
          <a:p>
            <a:r>
              <a:rPr lang="zh-CN" altLang="en-US" sz="2800"/>
              <a:t>消化不良的治疗</a:t>
            </a:r>
          </a:p>
        </p:txBody>
      </p:sp>
      <p:sp>
        <p:nvSpPr>
          <p:cNvPr id="1048765" name="内容占位符 2"/>
          <p:cNvSpPr>
            <a:spLocks noGrp="1"/>
          </p:cNvSpPr>
          <p:nvPr>
            <p:ph idx="1"/>
          </p:nvPr>
        </p:nvSpPr>
        <p:spPr>
          <a:xfrm>
            <a:off x="903362" y="1532890"/>
            <a:ext cx="10515600" cy="5349875"/>
          </a:xfrm>
        </p:spPr>
        <p:txBody>
          <a:bodyPr wrap="square"/>
          <a:lstStyle/>
          <a:p>
            <a:r>
              <a:rPr lang="en-US" altLang="zh-CN" sz="2400"/>
              <a:t>1.</a:t>
            </a:r>
            <a:r>
              <a:rPr lang="zh-CN" altLang="en-US" sz="2400"/>
              <a:t>一般治疗 </a:t>
            </a:r>
          </a:p>
          <a:p>
            <a:r>
              <a:rPr lang="zh-CN" altLang="en-US" sz="2400"/>
              <a:t> </a:t>
            </a:r>
          </a:p>
          <a:p>
            <a:r>
              <a:rPr lang="zh-CN" altLang="en-US" sz="2000"/>
              <a:t> 避免生冷、辛辣刺激性食物或不规律的饮食习惯</a:t>
            </a:r>
          </a:p>
          <a:p>
            <a:endParaRPr lang="en-US" altLang="zh-CN" sz="2400"/>
          </a:p>
          <a:p>
            <a:r>
              <a:rPr lang="en-US" altLang="zh-CN" sz="2400"/>
              <a:t>2.</a:t>
            </a:r>
            <a:r>
              <a:rPr lang="zh-CN" altLang="en-US" sz="2400"/>
              <a:t>治疗原发疾病</a:t>
            </a:r>
          </a:p>
          <a:p>
            <a:endParaRPr lang="zh-CN" altLang="en-US" sz="2400"/>
          </a:p>
          <a:p>
            <a:pPr latinLnBrk="0">
              <a:lnSpc>
                <a:spcPct val="150000"/>
              </a:lnSpc>
            </a:pPr>
            <a:r>
              <a:rPr lang="zh-CN" altLang="en-US" sz="2000"/>
              <a:t>有</a:t>
            </a:r>
            <a:r>
              <a:rPr lang="en-US" altLang="zh-CN" sz="2000"/>
              <a:t>Hp</a:t>
            </a:r>
            <a:r>
              <a:rPr lang="zh-CN" altLang="en-US" sz="2000"/>
              <a:t>感染者给予根除</a:t>
            </a:r>
            <a:r>
              <a:rPr lang="en-US" altLang="zh-CN" sz="2000"/>
              <a:t>Hp</a:t>
            </a:r>
            <a:r>
              <a:rPr lang="zh-CN" altLang="en-US" sz="2000"/>
              <a:t>治疗；有消化性溃疡者给予抑酸、保护胃黏膜治疗；有胆汁反流者给予胆汁吸附剂</a:t>
            </a:r>
            <a:r>
              <a:rPr lang="en-US" altLang="zh-CN" sz="2000"/>
              <a:t>+</a:t>
            </a:r>
            <a:r>
              <a:rPr lang="zh-CN" altLang="en-US" sz="2000"/>
              <a:t>促动力药治疗；有慢性胆囊炎者给予消炎利胆治疗；慢性胰腺炎者给予补充胰酶治疗等等。</a:t>
            </a:r>
          </a:p>
          <a:p>
            <a:pPr latinLnBrk="0">
              <a:lnSpc>
                <a:spcPct val="150000"/>
              </a:lnSpc>
            </a:pPr>
            <a:endParaRPr lang="zh-CN" altLang="en-US" sz="2000"/>
          </a:p>
          <a:p>
            <a:pPr latinLnBrk="0">
              <a:lnSpc>
                <a:spcPct val="150000"/>
              </a:lnSpc>
            </a:pPr>
            <a:r>
              <a:rPr lang="en-US" altLang="zh-CN" sz="2400"/>
              <a:t>3.</a:t>
            </a:r>
            <a:r>
              <a:rPr lang="zh-CN" altLang="en-US" sz="2400"/>
              <a:t>对以腹痛为主的患者，可选用抗酸剂、抑酸剂治疗。（奥美拉唑、兰索拉唑、硫糖铝、铝镁加、铝碳酸镁、氢氧化铝）</a:t>
            </a:r>
          </a:p>
          <a:p>
            <a:r>
              <a:rPr lang="en-US" altLang="zh-CN"/>
              <a:t> </a:t>
            </a:r>
            <a:endParaRPr lang="zh-CN" alt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66" name="标题 1"/>
          <p:cNvSpPr>
            <a:spLocks noGrp="1"/>
          </p:cNvSpPr>
          <p:nvPr>
            <p:ph type="title"/>
          </p:nvPr>
        </p:nvSpPr>
        <p:spPr/>
        <p:txBody>
          <a:bodyPr/>
          <a:lstStyle/>
          <a:p>
            <a:r>
              <a:rPr lang="zh-CN" altLang="en-US" sz="2800">
                <a:sym typeface="+mn-ea"/>
              </a:rPr>
              <a:t>消化不良的治疗</a:t>
            </a:r>
            <a:br>
              <a:rPr lang="zh-CN" altLang="en-US" sz="1935"/>
            </a:br>
            <a:endParaRPr lang="zh-CN" altLang="en-US"/>
          </a:p>
        </p:txBody>
      </p:sp>
      <p:sp>
        <p:nvSpPr>
          <p:cNvPr id="1048767" name="内容占位符 2"/>
          <p:cNvSpPr>
            <a:spLocks noGrp="1"/>
          </p:cNvSpPr>
          <p:nvPr>
            <p:ph idx="1"/>
          </p:nvPr>
        </p:nvSpPr>
        <p:spPr>
          <a:xfrm>
            <a:off x="904632" y="1930400"/>
            <a:ext cx="10515600" cy="1846580"/>
          </a:xfrm>
        </p:spPr>
        <p:txBody>
          <a:bodyPr/>
          <a:lstStyle/>
          <a:p>
            <a:r>
              <a:rPr lang="en-US" altLang="zh-CN" sz="2400"/>
              <a:t>4.</a:t>
            </a:r>
            <a:r>
              <a:rPr lang="zh-CN" altLang="en-US" sz="2400"/>
              <a:t>对上腹胀、不适，尤其是餐后出现或加重者，可选用促动力药（吗丁啉、莫沙必利、伊托必利等）和</a:t>
            </a:r>
            <a:r>
              <a:rPr lang="en-US" altLang="zh-CN" sz="2400"/>
              <a:t>/</a:t>
            </a:r>
            <a:r>
              <a:rPr lang="zh-CN" altLang="en-US" sz="2400"/>
              <a:t>或消化酶制剂（复方消化酶、复方阿嗪米特、熊去氧胆酸等）。</a:t>
            </a:r>
          </a:p>
          <a:p>
            <a:endParaRPr lang="zh-CN" altLang="en-US" sz="2400"/>
          </a:p>
          <a:p>
            <a:r>
              <a:rPr lang="en-US" altLang="zh-CN" sz="2400"/>
              <a:t>5.</a:t>
            </a:r>
            <a:r>
              <a:rPr lang="zh-CN" altLang="en-US" sz="2400"/>
              <a:t>如存在明显的焦虑或抑郁状态，可加用抗焦虑抑郁药物（黛力新）治疗。</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68" name="标题 1"/>
          <p:cNvSpPr>
            <a:spLocks noGrp="1"/>
          </p:cNvSpPr>
          <p:nvPr>
            <p:ph type="title"/>
          </p:nvPr>
        </p:nvSpPr>
        <p:spPr/>
        <p:txBody>
          <a:bodyPr/>
          <a:lstStyle/>
          <a:p>
            <a:r>
              <a:rPr lang="zh-CN" altLang="en-US" sz="2800"/>
              <a:t>四、急性肠炎</a:t>
            </a:r>
          </a:p>
        </p:txBody>
      </p:sp>
      <p:sp>
        <p:nvSpPr>
          <p:cNvPr id="1048769" name="内容占位符 2"/>
          <p:cNvSpPr>
            <a:spLocks noGrp="1"/>
          </p:cNvSpPr>
          <p:nvPr>
            <p:ph idx="1"/>
          </p:nvPr>
        </p:nvSpPr>
        <p:spPr>
          <a:xfrm>
            <a:off x="904632" y="1930400"/>
            <a:ext cx="10515600" cy="1384935"/>
          </a:xfrm>
        </p:spPr>
        <p:txBody>
          <a:bodyPr/>
          <a:lstStyle/>
          <a:p>
            <a:pPr latinLnBrk="0">
              <a:lnSpc>
                <a:spcPct val="150000"/>
              </a:lnSpc>
            </a:pPr>
            <a:r>
              <a:rPr lang="zh-CN" altLang="en-US" sz="2000"/>
              <a:t>是指各种病毒、细菌引起的，以腹泻为主要临床表现的急性肠道炎症。常见的病毒有轮状病毒、诺瓦克病毒、肠道腺病毒、副轮状病毒等。细菌感染主要为大肠杆菌感染。其他还有肠炎沙门菌、副溶血弧菌、金黄色葡萄球菌感染等。</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70" name="标题 1"/>
          <p:cNvSpPr>
            <a:spLocks noGrp="1"/>
          </p:cNvSpPr>
          <p:nvPr>
            <p:ph type="title"/>
          </p:nvPr>
        </p:nvSpPr>
        <p:spPr/>
        <p:txBody>
          <a:bodyPr/>
          <a:lstStyle/>
          <a:p>
            <a:r>
              <a:rPr lang="zh-CN" altLang="en-US"/>
              <a:t>急性肠炎的临床表现</a:t>
            </a:r>
          </a:p>
        </p:txBody>
      </p:sp>
      <p:sp>
        <p:nvSpPr>
          <p:cNvPr id="1048771" name="内容占位符 2"/>
          <p:cNvSpPr>
            <a:spLocks noGrp="1"/>
          </p:cNvSpPr>
          <p:nvPr>
            <p:ph idx="1"/>
          </p:nvPr>
        </p:nvSpPr>
        <p:spPr>
          <a:xfrm>
            <a:off x="904632" y="1930400"/>
            <a:ext cx="10515600" cy="3077845"/>
          </a:xfrm>
        </p:spPr>
        <p:txBody>
          <a:bodyPr/>
          <a:lstStyle/>
          <a:p>
            <a:r>
              <a:rPr lang="en-US" altLang="zh-CN" sz="2000">
                <a:latin typeface="+mn-ea"/>
                <a:cs typeface="+mn-ea"/>
              </a:rPr>
              <a:t>1.</a:t>
            </a:r>
            <a:r>
              <a:rPr lang="zh-CN" altLang="en-US" sz="2000">
                <a:latin typeface="+mn-ea"/>
                <a:cs typeface="+mn-ea"/>
              </a:rPr>
              <a:t>多有不洁饮食，潜伏期一般为几小时，急性起病，病程较短。</a:t>
            </a:r>
          </a:p>
          <a:p>
            <a:endParaRPr lang="zh-CN" altLang="en-US" sz="2000">
              <a:latin typeface="+mn-ea"/>
              <a:cs typeface="+mn-ea"/>
            </a:endParaRPr>
          </a:p>
          <a:p>
            <a:r>
              <a:rPr lang="en-US" altLang="zh-CN" sz="2000">
                <a:latin typeface="+mn-ea"/>
                <a:cs typeface="+mn-ea"/>
              </a:rPr>
              <a:t>2.</a:t>
            </a:r>
            <a:r>
              <a:rPr lang="zh-CN" altLang="en-US" sz="2000">
                <a:latin typeface="+mn-ea"/>
                <a:cs typeface="+mn-ea"/>
              </a:rPr>
              <a:t>发热  有不同程度的发热，多为轻中度。</a:t>
            </a:r>
          </a:p>
          <a:p>
            <a:endParaRPr lang="zh-CN" altLang="en-US" sz="2000">
              <a:latin typeface="+mn-ea"/>
              <a:cs typeface="+mn-ea"/>
            </a:endParaRPr>
          </a:p>
          <a:p>
            <a:r>
              <a:rPr lang="en-US" altLang="zh-CN" sz="2000">
                <a:latin typeface="+mn-ea"/>
                <a:cs typeface="+mn-ea"/>
              </a:rPr>
              <a:t>3.</a:t>
            </a:r>
            <a:r>
              <a:rPr lang="zh-CN" altLang="en-US" sz="2000">
                <a:latin typeface="+mn-ea"/>
                <a:cs typeface="+mn-ea"/>
              </a:rPr>
              <a:t>腹泻  每天</a:t>
            </a:r>
            <a:r>
              <a:rPr lang="en-US" altLang="zh-CN" sz="2000">
                <a:latin typeface="+mn-ea"/>
                <a:cs typeface="+mn-ea"/>
              </a:rPr>
              <a:t>3-4</a:t>
            </a:r>
            <a:r>
              <a:rPr lang="zh-CN" altLang="en-US" sz="2000">
                <a:latin typeface="+mn-ea"/>
                <a:cs typeface="+mn-ea"/>
              </a:rPr>
              <a:t>次，多者可达</a:t>
            </a:r>
            <a:r>
              <a:rPr lang="en-US" altLang="zh-CN" sz="2000">
                <a:latin typeface="+mn-ea"/>
                <a:cs typeface="+mn-ea"/>
              </a:rPr>
              <a:t>10</a:t>
            </a:r>
            <a:r>
              <a:rPr lang="zh-CN" altLang="en-US" sz="2000">
                <a:latin typeface="+mn-ea"/>
                <a:cs typeface="+mn-ea"/>
              </a:rPr>
              <a:t>次以上，大便性状不一，多为水样便，或少量粘液血便，但无里急后重。肠出血性大肠杆菌感染</a:t>
            </a:r>
            <a:r>
              <a:rPr lang="en-US" altLang="zh-CN" sz="2000">
                <a:latin typeface="+mn-ea"/>
                <a:cs typeface="+mn-ea"/>
              </a:rPr>
              <a:t>24</a:t>
            </a:r>
            <a:r>
              <a:rPr lang="zh-CN" altLang="en-US" sz="2000">
                <a:latin typeface="+mn-ea"/>
                <a:cs typeface="+mn-ea"/>
              </a:rPr>
              <a:t>小时内可出现血便。</a:t>
            </a:r>
          </a:p>
          <a:p>
            <a:endParaRPr lang="zh-CN" altLang="en-US" sz="2000">
              <a:latin typeface="+mn-ea"/>
              <a:cs typeface="+mn-ea"/>
            </a:endParaRPr>
          </a:p>
          <a:p>
            <a:r>
              <a:rPr lang="en-US" altLang="zh-CN" sz="2000">
                <a:latin typeface="+mn-ea"/>
                <a:cs typeface="+mn-ea"/>
              </a:rPr>
              <a:t>4.</a:t>
            </a:r>
            <a:r>
              <a:rPr lang="zh-CN" altLang="en-US" sz="2000">
                <a:latin typeface="+mn-ea"/>
                <a:cs typeface="+mn-ea"/>
              </a:rPr>
              <a:t>腹痛  以脐周为主，呈隐痛或阵痛，便后腹痛无明显缓解。</a:t>
            </a:r>
          </a:p>
          <a:p>
            <a:endParaRPr lang="zh-CN" altLang="en-US" sz="2000">
              <a:latin typeface="+mn-ea"/>
              <a:cs typeface="+mn-ea"/>
            </a:endParaRPr>
          </a:p>
          <a:p>
            <a:r>
              <a:rPr lang="en-US" altLang="zh-CN" sz="2000">
                <a:latin typeface="+mn-ea"/>
                <a:cs typeface="+mn-ea"/>
              </a:rPr>
              <a:t>5.</a:t>
            </a:r>
            <a:r>
              <a:rPr lang="zh-CN" altLang="en-US" sz="2000">
                <a:latin typeface="+mn-ea"/>
                <a:cs typeface="+mn-ea"/>
              </a:rPr>
              <a:t>可出现呕吐，为胃内容物或混有胆汁。病情重者可出现不同程度的脱水。</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72" name="标题 1"/>
          <p:cNvSpPr>
            <a:spLocks noGrp="1"/>
          </p:cNvSpPr>
          <p:nvPr>
            <p:ph type="title"/>
          </p:nvPr>
        </p:nvSpPr>
        <p:spPr/>
        <p:txBody>
          <a:bodyPr/>
          <a:lstStyle/>
          <a:p>
            <a:r>
              <a:rPr lang="zh-CN" altLang="en-US" sz="2800"/>
              <a:t>急性肠炎的诊断</a:t>
            </a:r>
          </a:p>
        </p:txBody>
      </p:sp>
      <p:sp>
        <p:nvSpPr>
          <p:cNvPr id="1048773" name="内容占位符 2"/>
          <p:cNvSpPr>
            <a:spLocks noGrp="1"/>
          </p:cNvSpPr>
          <p:nvPr>
            <p:ph idx="1"/>
          </p:nvPr>
        </p:nvSpPr>
        <p:spPr>
          <a:xfrm>
            <a:off x="904632" y="1930400"/>
            <a:ext cx="10515600" cy="1846580"/>
          </a:xfrm>
        </p:spPr>
        <p:txBody>
          <a:bodyPr/>
          <a:lstStyle/>
          <a:p>
            <a:r>
              <a:rPr lang="zh-CN" altLang="en-US" sz="2000"/>
              <a:t>主要依靠临床表现诊断，病原学诊断较为困难。</a:t>
            </a:r>
          </a:p>
          <a:p>
            <a:endParaRPr lang="zh-CN" altLang="en-US" sz="2000"/>
          </a:p>
          <a:p>
            <a:r>
              <a:rPr lang="en-US" altLang="zh-CN" sz="2000"/>
              <a:t>1.</a:t>
            </a:r>
            <a:r>
              <a:rPr lang="zh-CN" altLang="en-US" sz="2000"/>
              <a:t>粪便学检查   常规检查可见少量白细胞、红细胞或粘液，粪便培养可发现病原体，怀疑轮状病毒感染可行轮状病毒乳胶凝集试验。</a:t>
            </a:r>
          </a:p>
          <a:p>
            <a:endParaRPr lang="zh-CN" altLang="en-US" sz="2000"/>
          </a:p>
          <a:p>
            <a:r>
              <a:rPr lang="en-US" altLang="zh-CN" sz="2000"/>
              <a:t>2.</a:t>
            </a:r>
            <a:r>
              <a:rPr lang="zh-CN" altLang="en-US" sz="2000"/>
              <a:t>血象   白细胞总数升高，以中性粒细胞增多为主。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0" name="标题 1"/>
          <p:cNvSpPr>
            <a:spLocks noGrp="1"/>
          </p:cNvSpPr>
          <p:nvPr>
            <p:ph type="title"/>
          </p:nvPr>
        </p:nvSpPr>
        <p:spPr/>
        <p:txBody>
          <a:bodyPr/>
          <a:lstStyle/>
          <a:p>
            <a:r>
              <a:rPr lang="zh-CN" altLang="en-US" sz="3600"/>
              <a:t>常见消化道疾病的症状</a:t>
            </a:r>
          </a:p>
        </p:txBody>
      </p:sp>
      <p:sp>
        <p:nvSpPr>
          <p:cNvPr id="1048631" name="内容占位符 2"/>
          <p:cNvSpPr>
            <a:spLocks noGrp="1"/>
          </p:cNvSpPr>
          <p:nvPr>
            <p:ph idx="1"/>
          </p:nvPr>
        </p:nvSpPr>
        <p:spPr>
          <a:xfrm>
            <a:off x="904632" y="1930400"/>
            <a:ext cx="10515600" cy="1841500"/>
          </a:xfrm>
        </p:spPr>
        <p:txBody>
          <a:bodyPr/>
          <a:lstStyle/>
          <a:p>
            <a:r>
              <a:rPr lang="zh-CN" altLang="en-US" sz="2400"/>
              <a:t>一、恶心及呕吐</a:t>
            </a:r>
          </a:p>
          <a:p>
            <a:endParaRPr lang="zh-CN" altLang="en-US"/>
          </a:p>
          <a:p>
            <a:pPr eaLnBrk="1" hangingPunct="1"/>
            <a:r>
              <a:rPr lang="zh-CN" altLang="en-US" sz="2000" dirty="0">
                <a:latin typeface="+mn-ea"/>
                <a:sym typeface="+mn-ea"/>
              </a:rPr>
              <a:t>恶心</a:t>
            </a:r>
            <a:r>
              <a:rPr lang="en-US" altLang="zh-CN" sz="2000" dirty="0">
                <a:latin typeface="+mn-ea"/>
                <a:sym typeface="+mn-ea"/>
              </a:rPr>
              <a:t>:</a:t>
            </a:r>
            <a:r>
              <a:rPr lang="zh-CN" altLang="en-US" sz="2000" dirty="0">
                <a:solidFill>
                  <a:schemeClr val="tx2"/>
                </a:solidFill>
                <a:latin typeface="+mn-ea"/>
                <a:sym typeface="+mn-ea"/>
              </a:rPr>
              <a:t>上腹不适，紧迫欲呕的感觉。可伴迷走神经兴奋的症状（血压下降、心率过缓、流涎、出汗、皮肤苍白） 。</a:t>
            </a:r>
            <a:br>
              <a:rPr lang="zh-CN" altLang="en-US" sz="2000" dirty="0">
                <a:solidFill>
                  <a:schemeClr val="tx2"/>
                </a:solidFill>
                <a:latin typeface="+mn-ea"/>
                <a:sym typeface="+mn-ea"/>
              </a:rPr>
            </a:br>
            <a:r>
              <a:rPr lang="zh-CN" altLang="en-US" sz="2000" dirty="0">
                <a:solidFill>
                  <a:schemeClr val="tx2"/>
                </a:solidFill>
                <a:latin typeface="+mn-ea"/>
                <a:sym typeface="+mn-ea"/>
              </a:rPr>
              <a:t> </a:t>
            </a:r>
            <a:endParaRPr lang="zh-CN" altLang="en-US" sz="2000" dirty="0">
              <a:solidFill>
                <a:schemeClr val="tx2"/>
              </a:solidFill>
              <a:latin typeface="+mn-ea"/>
              <a:cs typeface="+mn-cs"/>
              <a:sym typeface="+mn-ea"/>
            </a:endParaRPr>
          </a:p>
          <a:p>
            <a:pPr eaLnBrk="1" hangingPunct="1"/>
            <a:r>
              <a:rPr lang="zh-CN" altLang="en-US" sz="2000" dirty="0">
                <a:latin typeface="+mn-ea"/>
                <a:sym typeface="+mn-ea"/>
              </a:rPr>
              <a:t>呕吐</a:t>
            </a:r>
            <a:r>
              <a:rPr lang="en-US" altLang="zh-CN" sz="2000" dirty="0">
                <a:latin typeface="+mn-ea"/>
                <a:sym typeface="+mn-ea"/>
              </a:rPr>
              <a:t>:</a:t>
            </a:r>
            <a:r>
              <a:rPr lang="zh-CN" altLang="en-US" sz="2000" dirty="0">
                <a:solidFill>
                  <a:schemeClr val="tx1"/>
                </a:solidFill>
                <a:latin typeface="+mn-ea"/>
                <a:sym typeface="+mn-ea"/>
              </a:rPr>
              <a:t>胃或部分小肠内容物，通过食管逆流经口腔而排出体外。</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74" name="标题 1"/>
          <p:cNvSpPr>
            <a:spLocks noGrp="1"/>
          </p:cNvSpPr>
          <p:nvPr>
            <p:ph type="title"/>
          </p:nvPr>
        </p:nvSpPr>
        <p:spPr/>
        <p:txBody>
          <a:bodyPr/>
          <a:lstStyle/>
          <a:p>
            <a:r>
              <a:rPr lang="zh-CN" altLang="en-US" sz="2800"/>
              <a:t>急性肠炎的治疗</a:t>
            </a:r>
          </a:p>
        </p:txBody>
      </p:sp>
      <p:sp>
        <p:nvSpPr>
          <p:cNvPr id="1048775" name="内容占位符 2"/>
          <p:cNvSpPr>
            <a:spLocks noGrp="1"/>
          </p:cNvSpPr>
          <p:nvPr>
            <p:ph idx="1"/>
          </p:nvPr>
        </p:nvSpPr>
        <p:spPr>
          <a:xfrm>
            <a:off x="904632" y="1930400"/>
            <a:ext cx="10515600" cy="2153920"/>
          </a:xfrm>
        </p:spPr>
        <p:txBody>
          <a:bodyPr/>
          <a:lstStyle/>
          <a:p>
            <a:r>
              <a:rPr lang="en-US" altLang="zh-CN" sz="2000"/>
              <a:t>1.</a:t>
            </a:r>
            <a:r>
              <a:rPr lang="zh-CN" altLang="en-US" sz="2000"/>
              <a:t>对症治疗   病情轻者可自愈。较重者需休息，进流质或易消化食物，必要时静脉输液及纠正电解质紊乱。腹痛剧烈者选用阿托品、山莨菪碱、普鲁本辛等药物解痉止痛。蒙脱石散对消化道细菌、病毒及细菌代谢所产生等毒素具有较强的选择性固定和抑制作用。</a:t>
            </a:r>
          </a:p>
          <a:p>
            <a:endParaRPr lang="zh-CN" altLang="en-US" sz="2000"/>
          </a:p>
          <a:p>
            <a:r>
              <a:rPr lang="en-US" altLang="zh-CN" sz="2000"/>
              <a:t>2.</a:t>
            </a:r>
            <a:r>
              <a:rPr lang="zh-CN" altLang="en-US" sz="2000"/>
              <a:t>抗生素治疗   由肠道细菌感染引起者，如病情较重或有并发症者应给予抗感染治疗，以针对病原体的抗菌治疗最为重要。可选用喹诺酮类药物（氧氟沙星、诺氟沙星、左氧氟沙星、环丙沙星）进行治疗。（年龄＜</a:t>
            </a:r>
            <a:r>
              <a:rPr lang="en-US" altLang="zh-CN" sz="2000"/>
              <a:t>18</a:t>
            </a:r>
            <a:r>
              <a:rPr lang="zh-CN" altLang="en-US" sz="2000"/>
              <a:t>周岁者禁用）</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76" name="标题 1"/>
          <p:cNvSpPr>
            <a:spLocks noGrp="1"/>
          </p:cNvSpPr>
          <p:nvPr>
            <p:ph type="title"/>
          </p:nvPr>
        </p:nvSpPr>
        <p:spPr/>
        <p:txBody>
          <a:bodyPr/>
          <a:lstStyle/>
          <a:p>
            <a:endParaRPr lang="zh-CN" altLang="en-US"/>
          </a:p>
        </p:txBody>
      </p:sp>
      <p:sp>
        <p:nvSpPr>
          <p:cNvPr id="1048777" name="内容占位符 2"/>
          <p:cNvSpPr>
            <a:spLocks noGrp="1"/>
          </p:cNvSpPr>
          <p:nvPr>
            <p:ph idx="1"/>
          </p:nvPr>
        </p:nvSpPr>
        <p:spPr>
          <a:xfrm>
            <a:off x="837957" y="2875280"/>
            <a:ext cx="10515600" cy="1107440"/>
          </a:xfrm>
        </p:spPr>
        <p:txBody>
          <a:bodyPr wrap="square"/>
          <a:lstStyle/>
          <a:p>
            <a:pPr algn="ctr"/>
            <a:r>
              <a:rPr lang="zh-CN" altLang="en-US" sz="7200"/>
              <a:t>谢            谢</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2" name="标题 1"/>
          <p:cNvSpPr>
            <a:spLocks noGrp="1"/>
          </p:cNvSpPr>
          <p:nvPr>
            <p:ph type="title"/>
          </p:nvPr>
        </p:nvSpPr>
        <p:spPr>
          <a:xfrm>
            <a:off x="904875" y="808990"/>
            <a:ext cx="10536555" cy="353695"/>
          </a:xfrm>
        </p:spPr>
        <p:txBody>
          <a:bodyPr/>
          <a:lstStyle/>
          <a:p>
            <a:r>
              <a:rPr lang="zh-CN" altLang="en-US" sz="2400"/>
              <a:t>恶心及呕吐病因</a:t>
            </a:r>
          </a:p>
        </p:txBody>
      </p:sp>
      <p:sp>
        <p:nvSpPr>
          <p:cNvPr id="1048633" name="内容占位符 2"/>
          <p:cNvSpPr>
            <a:spLocks noGrp="1"/>
          </p:cNvSpPr>
          <p:nvPr>
            <p:ph idx="1"/>
          </p:nvPr>
        </p:nvSpPr>
        <p:spPr>
          <a:xfrm>
            <a:off x="847090" y="1930400"/>
            <a:ext cx="10573385" cy="3385185"/>
          </a:xfrm>
        </p:spPr>
        <p:txBody>
          <a:bodyPr wrap="square"/>
          <a:lstStyle/>
          <a:p>
            <a:r>
              <a:rPr lang="en-US" altLang="zh-CN" sz="2000"/>
              <a:t>1</a:t>
            </a:r>
            <a:r>
              <a:rPr lang="zh-CN" altLang="en-US" sz="2000"/>
              <a:t>、腹腔内</a:t>
            </a:r>
          </a:p>
          <a:p>
            <a:endParaRPr lang="zh-CN" altLang="en-US" sz="2000"/>
          </a:p>
          <a:p>
            <a:r>
              <a:rPr lang="zh-CN" altLang="en-US" sz="2000"/>
              <a:t>①梗阻原因                   幽门梗阻、小肠梗阻、结肠梗阻、肠系膜上动脉综合征</a:t>
            </a:r>
          </a:p>
          <a:p>
            <a:endParaRPr lang="zh-CN" altLang="en-US" sz="2000"/>
          </a:p>
          <a:p>
            <a:r>
              <a:rPr lang="zh-CN" altLang="en-US" sz="2000"/>
              <a:t>②胃肠系感染               病毒性、细菌性、寄生虫</a:t>
            </a:r>
          </a:p>
          <a:p>
            <a:endParaRPr lang="zh-CN" altLang="en-US" sz="2000"/>
          </a:p>
          <a:p>
            <a:r>
              <a:rPr lang="zh-CN" altLang="en-US" sz="2000"/>
              <a:t>③炎症性疾病               胆囊炎、胰腺炎、阑尾炎、肝炎</a:t>
            </a:r>
          </a:p>
          <a:p>
            <a:endParaRPr lang="zh-CN" altLang="en-US" sz="2000"/>
          </a:p>
          <a:p>
            <a:r>
              <a:rPr lang="zh-CN" altLang="en-US" sz="2000"/>
              <a:t>④感觉运动障碍           胃轻瘫、假性小肠梗阻、胃食管反流、功能性呕吐、周期性呕吐综合征</a:t>
            </a:r>
          </a:p>
          <a:p>
            <a:endParaRPr lang="zh-CN" altLang="en-US" sz="2000"/>
          </a:p>
          <a:p>
            <a:r>
              <a:rPr lang="zh-CN" altLang="en-US" sz="2000"/>
              <a:t>⑤ 胆绞痛、尿路结石</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4" name="标题 1"/>
          <p:cNvSpPr>
            <a:spLocks noGrp="1"/>
          </p:cNvSpPr>
          <p:nvPr>
            <p:ph type="title"/>
          </p:nvPr>
        </p:nvSpPr>
        <p:spPr/>
        <p:txBody>
          <a:bodyPr/>
          <a:lstStyle/>
          <a:p>
            <a:r>
              <a:rPr lang="zh-CN" altLang="en-US" sz="2400">
                <a:sym typeface="+mn-ea"/>
              </a:rPr>
              <a:t>恶心及呕吐病因</a:t>
            </a:r>
            <a:br>
              <a:rPr lang="zh-CN" altLang="en-US" sz="1935"/>
            </a:br>
            <a:endParaRPr lang="zh-CN" altLang="en-US"/>
          </a:p>
        </p:txBody>
      </p:sp>
      <p:sp>
        <p:nvSpPr>
          <p:cNvPr id="1048635" name="内容占位符 2"/>
          <p:cNvSpPr>
            <a:spLocks noGrp="1"/>
          </p:cNvSpPr>
          <p:nvPr>
            <p:ph idx="1"/>
          </p:nvPr>
        </p:nvSpPr>
        <p:spPr>
          <a:xfrm>
            <a:off x="904632" y="1930400"/>
            <a:ext cx="10515600" cy="3693160"/>
          </a:xfrm>
        </p:spPr>
        <p:txBody>
          <a:bodyPr/>
          <a:lstStyle/>
          <a:p>
            <a:r>
              <a:rPr lang="en-US" altLang="zh-CN" sz="2000"/>
              <a:t>2</a:t>
            </a:r>
            <a:r>
              <a:rPr lang="zh-CN" altLang="en-US" sz="2000"/>
              <a:t>、腹腔外</a:t>
            </a:r>
          </a:p>
          <a:p>
            <a:endParaRPr lang="zh-CN" altLang="en-US" sz="2000"/>
          </a:p>
          <a:p>
            <a:r>
              <a:rPr lang="zh-CN" altLang="en-US" sz="2000"/>
              <a:t>①心肺疾病         心肌病、心肌梗死</a:t>
            </a:r>
          </a:p>
          <a:p>
            <a:endParaRPr lang="zh-CN" altLang="en-US" sz="2000"/>
          </a:p>
          <a:p>
            <a:r>
              <a:rPr lang="zh-CN" altLang="en-US" sz="2000"/>
              <a:t>②迷路疾病         运动病、迷路炎、恶性肿瘤、耳石症</a:t>
            </a:r>
          </a:p>
          <a:p>
            <a:endParaRPr lang="zh-CN" altLang="en-US" sz="2000"/>
          </a:p>
          <a:p>
            <a:r>
              <a:rPr lang="zh-CN" altLang="en-US" sz="2000"/>
              <a:t>③颅内疾病         恶性肿瘤、出血、梗塞、脓肿、脑积水</a:t>
            </a:r>
          </a:p>
          <a:p>
            <a:endParaRPr lang="zh-CN" altLang="en-US" sz="2000"/>
          </a:p>
          <a:p>
            <a:r>
              <a:rPr lang="zh-CN" altLang="en-US" sz="2000"/>
              <a:t>④精神性疾病      厌食症和精神性贪食症、抑郁症</a:t>
            </a:r>
          </a:p>
          <a:p>
            <a:endParaRPr lang="zh-CN" altLang="en-US" sz="2000"/>
          </a:p>
          <a:p>
            <a:r>
              <a:rPr lang="zh-CN" altLang="en-US" sz="2000"/>
              <a:t>⑤术后呕吐、晕动病</a:t>
            </a:r>
          </a:p>
          <a:p>
            <a:endParaRPr lang="zh-CN" altLang="en-US" sz="2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6" name="标题 1"/>
          <p:cNvSpPr>
            <a:spLocks noGrp="1"/>
          </p:cNvSpPr>
          <p:nvPr>
            <p:ph type="title"/>
          </p:nvPr>
        </p:nvSpPr>
        <p:spPr/>
        <p:txBody>
          <a:bodyPr/>
          <a:lstStyle/>
          <a:p>
            <a:r>
              <a:rPr lang="zh-CN" altLang="en-US" sz="2400">
                <a:sym typeface="+mn-ea"/>
              </a:rPr>
              <a:t>恶心及呕吐病因</a:t>
            </a:r>
            <a:endParaRPr lang="zh-CN" altLang="en-US" sz="2400"/>
          </a:p>
        </p:txBody>
      </p:sp>
      <p:sp>
        <p:nvSpPr>
          <p:cNvPr id="1048637" name="内容占位符 2"/>
          <p:cNvSpPr>
            <a:spLocks noGrp="1"/>
          </p:cNvSpPr>
          <p:nvPr>
            <p:ph idx="1"/>
          </p:nvPr>
        </p:nvSpPr>
        <p:spPr>
          <a:xfrm>
            <a:off x="904632" y="1930400"/>
            <a:ext cx="10515600" cy="2153920"/>
          </a:xfrm>
        </p:spPr>
        <p:txBody>
          <a:bodyPr/>
          <a:lstStyle/>
          <a:p>
            <a:r>
              <a:rPr lang="en-US" altLang="zh-CN" sz="2000"/>
              <a:t>3</a:t>
            </a:r>
            <a:r>
              <a:rPr lang="zh-CN" altLang="en-US" sz="2000"/>
              <a:t>、药物</a:t>
            </a:r>
            <a:r>
              <a:rPr lang="en-US" altLang="zh-CN" sz="2000"/>
              <a:t>/</a:t>
            </a:r>
            <a:r>
              <a:rPr lang="zh-CN" altLang="en-US" sz="2000"/>
              <a:t>代谢性疾病</a:t>
            </a:r>
          </a:p>
          <a:p>
            <a:endParaRPr lang="zh-CN" altLang="en-US" sz="2000"/>
          </a:p>
          <a:p>
            <a:r>
              <a:rPr lang="zh-CN" altLang="en-US" sz="2000"/>
              <a:t>①药物      癌症化疗药、抗生素、抗心律失常药物、地高辛、口服降糖药、口服避孕药</a:t>
            </a:r>
          </a:p>
          <a:p>
            <a:endParaRPr lang="zh-CN" altLang="en-US" sz="2000"/>
          </a:p>
          <a:p>
            <a:r>
              <a:rPr lang="zh-CN" altLang="en-US" sz="2000"/>
              <a:t>②内分泌</a:t>
            </a:r>
            <a:r>
              <a:rPr lang="en-US" altLang="zh-CN" sz="2000"/>
              <a:t>/</a:t>
            </a:r>
            <a:r>
              <a:rPr lang="zh-CN" altLang="en-US" sz="2000"/>
              <a:t>代谢性疾病    妊娠、尿毒症、酮症酸中毒、甲状腺及甲状旁腺疾病、肾功能不全</a:t>
            </a:r>
          </a:p>
          <a:p>
            <a:endParaRPr lang="zh-CN" altLang="en-US" sz="2000"/>
          </a:p>
          <a:p>
            <a:r>
              <a:rPr lang="zh-CN" altLang="en-US" sz="2000"/>
              <a:t>③毒物     肝衰竭、乙醇</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8" name="标题 1"/>
          <p:cNvSpPr>
            <a:spLocks noGrp="1"/>
          </p:cNvSpPr>
          <p:nvPr>
            <p:ph type="title"/>
          </p:nvPr>
        </p:nvSpPr>
        <p:spPr/>
        <p:txBody>
          <a:bodyPr/>
          <a:lstStyle/>
          <a:p>
            <a:r>
              <a:rPr lang="zh-CN" altLang="en-US" sz="2400">
                <a:sym typeface="+mn-ea"/>
              </a:rPr>
              <a:t>恶心及呕吐的治疗</a:t>
            </a:r>
            <a:endParaRPr lang="zh-CN" altLang="en-US" sz="2400"/>
          </a:p>
        </p:txBody>
      </p:sp>
      <p:sp>
        <p:nvSpPr>
          <p:cNvPr id="1048639" name="内容占位符 2"/>
          <p:cNvSpPr>
            <a:spLocks noGrp="1"/>
          </p:cNvSpPr>
          <p:nvPr>
            <p:ph idx="1"/>
          </p:nvPr>
        </p:nvSpPr>
        <p:spPr>
          <a:xfrm>
            <a:off x="904632" y="1930400"/>
            <a:ext cx="10515600" cy="3385185"/>
          </a:xfrm>
        </p:spPr>
        <p:txBody>
          <a:bodyPr/>
          <a:lstStyle/>
          <a:p>
            <a:r>
              <a:rPr lang="en-US" altLang="zh-CN" sz="2000"/>
              <a:t>1.</a:t>
            </a:r>
            <a:r>
              <a:rPr lang="zh-CN" altLang="en-US" sz="2000"/>
              <a:t>治疗原发病</a:t>
            </a:r>
          </a:p>
          <a:p>
            <a:endParaRPr lang="zh-CN" altLang="en-US" sz="2000"/>
          </a:p>
          <a:p>
            <a:r>
              <a:rPr lang="en-US" altLang="zh-CN" sz="2000"/>
              <a:t>2.</a:t>
            </a:r>
            <a:r>
              <a:rPr lang="zh-CN" altLang="en-US" sz="2000"/>
              <a:t>一般治疗</a:t>
            </a:r>
          </a:p>
          <a:p>
            <a:r>
              <a:rPr lang="zh-CN" altLang="en-US" sz="2000"/>
              <a:t>①急性呕吐者，禁食、纠正水、电解质平衡紊乱。</a:t>
            </a:r>
          </a:p>
          <a:p>
            <a:endParaRPr lang="zh-CN" altLang="en-US" sz="2000"/>
          </a:p>
          <a:p>
            <a:r>
              <a:rPr lang="zh-CN" altLang="en-US" sz="2000"/>
              <a:t>②肠梗阻、急性胰腺炎、胃肠穿孔等患者进行胃肠减压。</a:t>
            </a:r>
          </a:p>
          <a:p>
            <a:endParaRPr lang="zh-CN" altLang="en-US" sz="2000"/>
          </a:p>
          <a:p>
            <a:r>
              <a:rPr lang="zh-CN" altLang="en-US" sz="2000"/>
              <a:t>③ 慢性呕吐者，根据营养状况决定是否经口进食或肠内外营养支持。</a:t>
            </a:r>
          </a:p>
          <a:p>
            <a:endParaRPr lang="zh-CN" altLang="en-US" sz="2000"/>
          </a:p>
          <a:p>
            <a:r>
              <a:rPr lang="zh-CN" altLang="en-US" sz="2000"/>
              <a:t>④酌情使用止吐药物及胃肠促动力药   </a:t>
            </a:r>
            <a:r>
              <a:rPr lang="zh-CN" altLang="en-US" sz="2000">
                <a:sym typeface="+mn-ea"/>
              </a:rPr>
              <a:t>胃复安（甲氧氯普安）、昂丹司琼、格拉司琼、苯海拉明、异丙嗪、山莨菪碱、阿托品、</a:t>
            </a:r>
            <a:r>
              <a:rPr lang="zh-CN" altLang="en-US" sz="2000"/>
              <a:t>吗丁啉、莫沙必利、伊托必利</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TABLE_BEAUTIFY" val="{8b002785-ca2a-41f7-a243-6bff1793733f}"/>
</p:tagLst>
</file>

<file path=ppt/theme/theme1.xml><?xml version="1.0" encoding="utf-8"?>
<a:theme xmlns:a="http://schemas.openxmlformats.org/drawingml/2006/main" name="Default Design">
  <a:themeElements>
    <a:clrScheme name="">
      <a:dk1>
        <a:srgbClr val="000000"/>
      </a:dk1>
      <a:lt1>
        <a:srgbClr val="FFFFFF"/>
      </a:lt1>
      <a:dk2>
        <a:srgbClr val="000000"/>
      </a:dk2>
      <a:lt2>
        <a:srgbClr val="FFAA00"/>
      </a:lt2>
      <a:accent1>
        <a:srgbClr val="FFFFFF"/>
      </a:accent1>
      <a:accent2>
        <a:srgbClr val="B2D2DE"/>
      </a:accent2>
      <a:accent3>
        <a:srgbClr val="FFFFFF"/>
      </a:accent3>
      <a:accent4>
        <a:srgbClr val="000000"/>
      </a:accent4>
      <a:accent5>
        <a:srgbClr val="FFFFFF"/>
      </a:accent5>
      <a:accent6>
        <a:srgbClr val="A1BEC9"/>
      </a:accent6>
      <a:hlink>
        <a:srgbClr val="366B7E"/>
      </a:hlink>
      <a:folHlink>
        <a:srgbClr val="6CAAC0"/>
      </a:folHlink>
    </a:clrScheme>
    <a:fontScheme name="Default Design">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0" tIns="0" rIns="0" bIns="0" numCol="1" anchor="t" anchorCtr="0" compatLnSpc="1">
        <a:spAutoFit/>
      </a:bodyPr>
      <a:lstStyle>
        <a:defPPr marL="0" marR="0" indent="0" algn="l" defTabSz="914400" rtl="0" eaLnBrk="0" fontAlgn="base" latinLnBrk="0" hangingPunct="0">
          <a:lnSpc>
            <a:spcPct val="100000"/>
          </a:lnSpc>
          <a:spcBef>
            <a:spcPct val="0"/>
          </a:spcBef>
          <a:spcAft>
            <a:spcPct val="0"/>
          </a:spcAft>
          <a:buClrTx/>
          <a:buSzTx/>
          <a:buFontTx/>
          <a:buNone/>
          <a:defRPr kumimoji="0" lang="en-US" sz="1300" b="1" i="0" u="none" strike="noStrike" cap="none" normalizeH="0" baseline="0" smtClean="0">
            <a:ln>
              <a:noFill/>
            </a:ln>
            <a:solidFill>
              <a:srgbClr val="000000"/>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0" tIns="0" rIns="0" bIns="0" numCol="1" anchor="t" anchorCtr="0" compatLnSpc="1">
        <a:spAutoFit/>
      </a:bodyPr>
      <a:lstStyle>
        <a:defPPr marL="0" marR="0" indent="0" algn="l" defTabSz="914400" rtl="0" eaLnBrk="0" fontAlgn="base" latinLnBrk="0" hangingPunct="0">
          <a:lnSpc>
            <a:spcPct val="100000"/>
          </a:lnSpc>
          <a:spcBef>
            <a:spcPct val="0"/>
          </a:spcBef>
          <a:spcAft>
            <a:spcPct val="0"/>
          </a:spcAft>
          <a:buClrTx/>
          <a:buSzTx/>
          <a:buFontTx/>
          <a:buNone/>
          <a:defRPr kumimoji="0" lang="en-US" sz="1300" b="1" i="0" u="none" strike="noStrike" cap="none" normalizeH="0" baseline="0" smtClean="0">
            <a:ln>
              <a:noFill/>
            </a:ln>
            <a:solidFill>
              <a:srgbClr val="000000"/>
            </a:solidFill>
            <a:effectLst/>
            <a:latin typeface="Arial" panose="020B0604020202020204" pitchFamily="34" charset="0"/>
            <a:ea typeface="宋体" panose="02010600030101010101" pitchFamily="2" charset="-122"/>
          </a:defRPr>
        </a:defPPr>
      </a:lstStyle>
    </a:lnDef>
  </a:objectDefaults>
  <a:extraClrSchemeLst>
    <a:extraClrScheme>
      <a:clrScheme name="Default Design 1">
        <a:dk1>
          <a:srgbClr val="000000"/>
        </a:dk1>
        <a:lt1>
          <a:srgbClr val="FFFFFF"/>
        </a:lt1>
        <a:dk2>
          <a:srgbClr val="6600CC"/>
        </a:dk2>
        <a:lt2>
          <a:srgbClr val="CCECFF"/>
        </a:lt2>
        <a:accent1>
          <a:srgbClr val="00FFCC"/>
        </a:accent1>
        <a:accent2>
          <a:srgbClr val="9933FF"/>
        </a:accent2>
        <a:accent3>
          <a:srgbClr val="B8AAE2"/>
        </a:accent3>
        <a:accent4>
          <a:srgbClr val="DADADA"/>
        </a:accent4>
        <a:accent5>
          <a:srgbClr val="AAFFE2"/>
        </a:accent5>
        <a:accent6>
          <a:srgbClr val="8A2DE7"/>
        </a:accent6>
        <a:hlink>
          <a:srgbClr val="660066"/>
        </a:hlink>
        <a:folHlink>
          <a:srgbClr val="006699"/>
        </a:folHlink>
      </a:clrScheme>
      <a:clrMap bg1="dk2" tx1="lt1" bg2="dk1" tx2="lt2" accent1="accent1" accent2="accent2" accent3="accent3" accent4="accent4" accent5="accent5" accent6="accent6" hlink="hlink" folHlink="folHlink"/>
    </a:extraClrScheme>
    <a:extraClrScheme>
      <a:clrScheme name="Default Design 2">
        <a:dk1>
          <a:srgbClr val="660066"/>
        </a:dk1>
        <a:lt1>
          <a:srgbClr val="FFFFFF"/>
        </a:lt1>
        <a:dk2>
          <a:srgbClr val="FF00FF"/>
        </a:dk2>
        <a:lt2>
          <a:srgbClr val="FFCC99"/>
        </a:lt2>
        <a:accent1>
          <a:srgbClr val="99FF99"/>
        </a:accent1>
        <a:accent2>
          <a:srgbClr val="CC66FF"/>
        </a:accent2>
        <a:accent3>
          <a:srgbClr val="FFFFFF"/>
        </a:accent3>
        <a:accent4>
          <a:srgbClr val="560056"/>
        </a:accent4>
        <a:accent5>
          <a:srgbClr val="CAFFCA"/>
        </a:accent5>
        <a:accent6>
          <a:srgbClr val="B95CE7"/>
        </a:accent6>
        <a:hlink>
          <a:srgbClr val="FF99CC"/>
        </a:hlink>
        <a:folHlink>
          <a:srgbClr val="00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CC0099"/>
        </a:dk2>
        <a:lt2>
          <a:srgbClr val="FFCCFF"/>
        </a:lt2>
        <a:accent1>
          <a:srgbClr val="00FF00"/>
        </a:accent1>
        <a:accent2>
          <a:srgbClr val="9933FF"/>
        </a:accent2>
        <a:accent3>
          <a:srgbClr val="E2AACA"/>
        </a:accent3>
        <a:accent4>
          <a:srgbClr val="DADADA"/>
        </a:accent4>
        <a:accent5>
          <a:srgbClr val="AAFFAA"/>
        </a:accent5>
        <a:accent6>
          <a:srgbClr val="8A2DE7"/>
        </a:accent6>
        <a:hlink>
          <a:srgbClr val="660066"/>
        </a:hlink>
        <a:folHlink>
          <a:srgbClr val="006600"/>
        </a:folHlink>
      </a:clrScheme>
      <a:clrMap bg1="dk2" tx1="lt1" bg2="dk1" tx2="lt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777777"/>
        </a:lt2>
        <a:accent1>
          <a:srgbClr val="FFFFFF"/>
        </a:accent1>
        <a:accent2>
          <a:srgbClr val="DDDDDD"/>
        </a:accent2>
        <a:accent3>
          <a:srgbClr val="FFFFFF"/>
        </a:accent3>
        <a:accent4>
          <a:srgbClr val="000000"/>
        </a:accent4>
        <a:accent5>
          <a:srgbClr val="FFFFFF"/>
        </a:accent5>
        <a:accent6>
          <a:srgbClr val="C8C8C8"/>
        </a:accent6>
        <a:hlink>
          <a:srgbClr val="777777"/>
        </a:hlink>
        <a:folHlink>
          <a:srgbClr val="0000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4204</Words>
  <Application>Microsoft Office PowerPoint</Application>
  <PresentationFormat>宽屏</PresentationFormat>
  <Paragraphs>380</Paragraphs>
  <Slides>51</Slides>
  <Notes>3</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51</vt:i4>
      </vt:variant>
    </vt:vector>
  </HeadingPairs>
  <TitlesOfParts>
    <vt:vector size="65" baseType="lpstr">
      <vt:lpstr>汉仪中等线简</vt:lpstr>
      <vt:lpstr>黑体</vt:lpstr>
      <vt:lpstr>华文楷体</vt:lpstr>
      <vt:lpstr>华文新魏</vt:lpstr>
      <vt:lpstr>楷体_GB2312</vt:lpstr>
      <vt:lpstr>宋体</vt:lpstr>
      <vt:lpstr>微软雅黑</vt:lpstr>
      <vt:lpstr>Arial</vt:lpstr>
      <vt:lpstr>Calibri</vt:lpstr>
      <vt:lpstr>Marlett</vt:lpstr>
      <vt:lpstr>Times New Roman</vt:lpstr>
      <vt:lpstr>Wingdings</vt:lpstr>
      <vt:lpstr>Wingdings 2</vt:lpstr>
      <vt:lpstr>Default Design</vt:lpstr>
      <vt:lpstr>PowerPoint 演示文稿</vt:lpstr>
      <vt:lpstr>课程概述</vt:lpstr>
      <vt:lpstr>课程概述</vt:lpstr>
      <vt:lpstr>课程概述</vt:lpstr>
      <vt:lpstr>常见消化道疾病的症状</vt:lpstr>
      <vt:lpstr>恶心及呕吐病因</vt:lpstr>
      <vt:lpstr>恶心及呕吐病因 </vt:lpstr>
      <vt:lpstr>恶心及呕吐病因</vt:lpstr>
      <vt:lpstr>恶心及呕吐的治疗</vt:lpstr>
      <vt:lpstr>常见消化道疾病的症状 </vt:lpstr>
      <vt:lpstr>腹 痛</vt:lpstr>
      <vt:lpstr>急性腹痛的常见病因</vt:lpstr>
      <vt:lpstr>腹   痛</vt:lpstr>
      <vt:lpstr>慢性腹痛的常见病因</vt:lpstr>
      <vt:lpstr>腹痛的治疗</vt:lpstr>
      <vt:lpstr>常见消化道疾病的症状</vt:lpstr>
      <vt:lpstr>腹泻的病因（★）</vt:lpstr>
      <vt:lpstr>腹泻的治疗 </vt:lpstr>
      <vt:lpstr>常见消化系统疾病诊治</vt:lpstr>
      <vt:lpstr>  世界范围内幽门螺旋杆菌感染的发生率</vt:lpstr>
      <vt:lpstr>  幽门螺旋杆菌感染与消化系统疾病密切相关</vt:lpstr>
      <vt:lpstr>PowerPoint 演示文稿</vt:lpstr>
      <vt:lpstr>PowerPoint 演示文稿</vt:lpstr>
      <vt:lpstr>幽门螺杆菌根除指针</vt:lpstr>
      <vt:lpstr>Hp感染的诊断</vt:lpstr>
      <vt:lpstr>Hp感染的诊断</vt:lpstr>
      <vt:lpstr>常用Hp检测方法的敏感性及特异性</vt:lpstr>
      <vt:lpstr>Hp感染诊断标准</vt:lpstr>
      <vt:lpstr>Hp诊断技术的使用</vt:lpstr>
      <vt:lpstr>Hp感染的根除治疗</vt:lpstr>
      <vt:lpstr>Hp感染根除的诊断标准（★）</vt:lpstr>
      <vt:lpstr>Hp根治失败原因 </vt:lpstr>
      <vt:lpstr>Hp根治失败原因</vt:lpstr>
      <vt:lpstr>Hp根治失败原因</vt:lpstr>
      <vt:lpstr>Hp根治失败后的策略</vt:lpstr>
      <vt:lpstr>Hp根治失败后的策略 </vt:lpstr>
      <vt:lpstr>二、胃、十二指肠溃疡</vt:lpstr>
      <vt:lpstr>PowerPoint 演示文稿</vt:lpstr>
      <vt:lpstr>胃、十二指肠溃疡的主要临床表现（★）</vt:lpstr>
      <vt:lpstr>胃、十二指肠溃疡的诊断</vt:lpstr>
      <vt:lpstr>胃、十二指肠溃疡的治疗</vt:lpstr>
      <vt:lpstr>三、消化不良</vt:lpstr>
      <vt:lpstr>PowerPoint 演示文稿</vt:lpstr>
      <vt:lpstr>PowerPoint 演示文稿</vt:lpstr>
      <vt:lpstr>消化不良的治疗</vt:lpstr>
      <vt:lpstr>消化不良的治疗 </vt:lpstr>
      <vt:lpstr>四、急性肠炎</vt:lpstr>
      <vt:lpstr>急性肠炎的临床表现</vt:lpstr>
      <vt:lpstr>急性肠炎的诊断</vt:lpstr>
      <vt:lpstr>急性肠炎的治疗</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xu ao</cp:lastModifiedBy>
  <cp:revision>24</cp:revision>
  <dcterms:created xsi:type="dcterms:W3CDTF">2017-09-05T09:46:00Z</dcterms:created>
  <dcterms:modified xsi:type="dcterms:W3CDTF">2021-12-02T14:20:58Z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2052-11.1.0.9513</vt:lpwstr>
  </property>
</Properties>
</file>